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9" r:id="rId2"/>
    <p:sldId id="290" r:id="rId3"/>
    <p:sldId id="362" r:id="rId4"/>
    <p:sldId id="363" r:id="rId5"/>
    <p:sldId id="364" r:id="rId6"/>
    <p:sldId id="365" r:id="rId7"/>
  </p:sldIdLst>
  <p:sldSz cx="9144000" cy="5143500" type="screen16x9"/>
  <p:notesSz cx="6858000" cy="9144000"/>
  <p:embeddedFontLst>
    <p:embeddedFont>
      <p:font typeface="方正颜宋体" charset="-122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微软雅黑" pitchFamily="34" charset="-122"/>
      <p:regular r:id="rId15"/>
      <p:bold r:id="rId16"/>
    </p:embeddedFont>
    <p:embeddedFont>
      <p:font typeface="Impact" pitchFamily="34" charset="0"/>
      <p:regular r:id="rId17"/>
    </p:embeddedFont>
    <p:embeddedFont>
      <p:font typeface="汉仪细等线繁" charset="-122"/>
      <p:regular r:id="rId18"/>
    </p:embeddedFont>
    <p:embeddedFont>
      <p:font typeface="方正黑隶简体" charset="-122"/>
      <p:regular r:id="rId19"/>
    </p:embeddedFont>
  </p:embeddedFontLst>
  <p:custDataLst>
    <p:tags r:id="rId20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342900" lvl="1" indent="1143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685800" lvl="2" indent="2286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028700" lvl="3" indent="3429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371600" lvl="4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CF0004"/>
    <a:srgbClr val="E200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7"/>
    <p:restoredTop sz="94660"/>
  </p:normalViewPr>
  <p:slideViewPr>
    <p:cSldViewPr snapToGrid="0" showGuides="1">
      <p:cViewPr>
        <p:scale>
          <a:sx n="120" d="100"/>
          <a:sy n="120" d="100"/>
        </p:scale>
        <p:origin x="-414" y="-7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2E3CBC-AF8D-481C-A633-17BBCE829958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2021-04-08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375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2EEAB4-E6F0-4D84-A370-6CC4B54806B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细等线繁" panose="02010600000101010101" charset="-122"/>
                <a:ea typeface="汉仪细等线繁" panose="02010600000101010101" charset="-122"/>
                <a:cs typeface="+mn-cs"/>
              </a:rPr>
              <a:t>2021-04-08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sp>
        <p:nvSpPr>
          <p:cNvPr id="317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342900" marR="0" lvl="1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685800" marR="0" lvl="2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028700" marR="0" lvl="3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371600" marR="0" lvl="4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8375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858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  <a:sym typeface="汉仪细等线繁" panose="02010600000101010101" charset="-122"/>
      </a:defRPr>
    </a:lvl1pPr>
    <a:lvl2pPr marL="342900" algn="l" defTabSz="6858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  <a:sym typeface="汉仪细等线繁" panose="02010600000101010101" charset="-122"/>
      </a:defRPr>
    </a:lvl2pPr>
    <a:lvl3pPr marL="685800" algn="l" defTabSz="6858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  <a:sym typeface="汉仪细等线繁" panose="02010600000101010101" charset="-122"/>
      </a:defRPr>
    </a:lvl3pPr>
    <a:lvl4pPr marL="1028700" algn="l" defTabSz="6858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  <a:sym typeface="汉仪细等线繁" panose="02010600000101010101" charset="-122"/>
      </a:defRPr>
    </a:lvl4pPr>
    <a:lvl5pPr marL="1371600" algn="l" defTabSz="6858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  <a:sym typeface="汉仪细等线繁" panose="02010600000101010101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56A034-73C5-4949-B0F2-4EF1BA357E40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2021-04-08</a:t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68580" tIns="34290" rIns="68580" bIns="3429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56A034-73C5-4949-B0F2-4EF1BA357E40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2021-04-08</a:t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68580" tIns="34290" rIns="68580" bIns="3429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56A034-73C5-4949-B0F2-4EF1BA357E40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2021-04-08</a:t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68580" tIns="34290" rIns="68580" bIns="3429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0"/>
          <p:cNvPicPr>
            <a:picLocks noChangeAspect="1"/>
          </p:cNvPicPr>
          <p:nvPr userDrawn="1"/>
        </p:nvPicPr>
        <p:blipFill>
          <a:blip r:embed="rId3"/>
          <a:srcRect l="71161" t="-316" r="-2" b="66505"/>
          <a:stretch>
            <a:fillRect/>
          </a:stretch>
        </p:blipFill>
        <p:spPr>
          <a:xfrm>
            <a:off x="6507163" y="-20637"/>
            <a:ext cx="2636837" cy="1738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4074E6-B1C6-4874-A86C-8CF1FA38C332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2021-04-08</a:t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68580" tIns="34290" rIns="68580" bIns="3429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4074E6-B1C6-4874-A86C-8CF1FA38C332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2021-04-08</a:t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 lIns="68580" tIns="34290" rIns="68580" bIns="34290"/>
          <a:lstStyle>
            <a:lvl1pPr fontAlgn="auto">
              <a:defRPr noProof="1">
                <a:latin typeface="汉仪细等线繁" panose="02010600000101010101" charset="-122"/>
                <a:ea typeface="汉仪细等线繁" panose="02010600000101010101" charset="-122"/>
                <a:sym typeface="汉仪细等线繁" panose="02010600000101010101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68580" tIns="34290" rIns="68580" bIns="3429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ChangeAspect="1"/>
          </p:cNvSpPr>
          <p:nvPr/>
        </p:nvSpPr>
        <p:spPr bwMode="auto">
          <a:xfrm>
            <a:off x="179388" y="160338"/>
            <a:ext cx="425450" cy="423863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DA0000"/>
          </a:solidFill>
          <a:ln>
            <a:noFill/>
          </a:ln>
          <a:effectLst/>
        </p:spPr>
        <p:txBody>
          <a:bodyPr lIns="67497" tIns="33748" rIns="67497" bIns="33748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2300" y="582613"/>
            <a:ext cx="8293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46975" y="217488"/>
            <a:ext cx="1368425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4110038"/>
            <a:ext cx="9144000" cy="10271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>
    <p:wheel/>
  </p:transition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png"/><Relationship Id="rId18" Type="http://schemas.openxmlformats.org/officeDocument/2006/relationships/image" Target="../media/image15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image" Target="../media/image13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8.xml"/><Relationship Id="rId15" Type="http://schemas.openxmlformats.org/officeDocument/2006/relationships/image" Target="../media/image12.jpe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长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4170363"/>
            <a:ext cx="3889375" cy="85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20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" y="4213225"/>
            <a:ext cx="9167813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佚名 - 红旗颂 - 建党伟业背景音乐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750" y="20002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3045460" y="3369940"/>
            <a:ext cx="3215005" cy="843472"/>
            <a:chOff x="4424082" y="4543913"/>
            <a:chExt cx="3147645" cy="473125"/>
          </a:xfrm>
        </p:grpSpPr>
        <p:sp>
          <p:nvSpPr>
            <p:cNvPr id="13" name="圆角矩形 12"/>
            <p:cNvSpPr/>
            <p:nvPr/>
          </p:nvSpPr>
          <p:spPr>
            <a:xfrm>
              <a:off x="4424082" y="4543916"/>
              <a:ext cx="3147645" cy="473122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D80006"/>
                </a:gs>
                <a:gs pos="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9" name="矩形 3"/>
            <p:cNvSpPr/>
            <p:nvPr/>
          </p:nvSpPr>
          <p:spPr>
            <a:xfrm>
              <a:off x="4790060" y="4543913"/>
              <a:ext cx="2415264" cy="4655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上南中学党总支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陶宝青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4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8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6735" y="1508125"/>
            <a:ext cx="737997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红色的起点</a:t>
            </a: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  </a:t>
            </a: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永恒的记忆</a:t>
            </a: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——“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传承红色基因，庆祝建党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100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周年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FC000"/>
                    </a:gs>
                    <a:gs pos="38000">
                      <a:srgbClr val="E61318"/>
                    </a:gs>
                  </a:gsLst>
                  <a:lin ang="5400000" scaled="1"/>
                </a:gradFill>
                <a:effectLst/>
                <a:uLnTx/>
                <a:uFillTx/>
                <a:latin typeface="方正黑隶简体" panose="02000000000000000000" charset="-122"/>
                <a:ea typeface="方正黑隶简体" panose="02000000000000000000" charset="-122"/>
                <a:cs typeface="+mn-ea"/>
                <a:sym typeface="+mn-lt"/>
              </a:rPr>
              <a:t>系列讲座</a:t>
            </a:r>
          </a:p>
        </p:txBody>
      </p:sp>
      <p:pic>
        <p:nvPicPr>
          <p:cNvPr id="7175" name="图片 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475" y="311150"/>
            <a:ext cx="1196975" cy="119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13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388" y="2303463"/>
            <a:ext cx="1212850" cy="2582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18" descr="鸽子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50" y="365125"/>
            <a:ext cx="998538" cy="563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342900" y="2316480"/>
            <a:ext cx="2006600" cy="522288"/>
            <a:chOff x="2387429" y="696522"/>
            <a:chExt cx="2006634" cy="523220"/>
          </a:xfrm>
        </p:grpSpPr>
        <p:sp>
          <p:nvSpPr>
            <p:cNvPr id="8217" name="文本框 1"/>
            <p:cNvSpPr txBox="1"/>
            <p:nvPr/>
          </p:nvSpPr>
          <p:spPr>
            <a:xfrm>
              <a:off x="2387429" y="696522"/>
              <a:ext cx="90281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800" dirty="0">
                <a:solidFill>
                  <a:srgbClr val="C00000"/>
                </a:solidFill>
                <a:latin typeface="汉仪细等线繁" panose="02010600000101010101" charset="-122"/>
                <a:ea typeface="汉仪细等线繁" panose="02010600000101010101" charset="-122"/>
              </a:endParaRPr>
            </a:p>
          </p:txBody>
        </p:sp>
        <p:sp>
          <p:nvSpPr>
            <p:cNvPr id="8218" name="矩形 59"/>
            <p:cNvSpPr/>
            <p:nvPr/>
          </p:nvSpPr>
          <p:spPr>
            <a:xfrm>
              <a:off x="3172254" y="803342"/>
              <a:ext cx="122180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C00000"/>
                  </a:solidFill>
                  <a:latin typeface="Impact" panose="020B0806030902050204" pitchFamily="34" charset="0"/>
                  <a:ea typeface="汉仪细等线繁" panose="02010600000101010101" charset="-122"/>
                </a:rPr>
                <a:t>CONTENTS</a:t>
              </a:r>
              <a:endParaRPr lang="zh-CN" altLang="en-US" sz="2000" dirty="0">
                <a:solidFill>
                  <a:srgbClr val="C00000"/>
                </a:solidFill>
                <a:latin typeface="Impact" panose="020B0806030902050204" pitchFamily="34" charset="0"/>
                <a:ea typeface="汉仪细等线繁" panose="02010600000101010101" charset="-122"/>
              </a:endParaRPr>
            </a:p>
          </p:txBody>
        </p:sp>
      </p:grpSp>
      <p:pic>
        <p:nvPicPr>
          <p:cNvPr id="8195" name="图片 18" descr="鸽子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75" y="646113"/>
            <a:ext cx="996950" cy="56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3088640" y="1524000"/>
            <a:ext cx="5051425" cy="37973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讲解《红色石库门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中共一大会址》的故事</a:t>
            </a:r>
          </a:p>
        </p:txBody>
      </p:sp>
      <p:sp>
        <p:nvSpPr>
          <p:cNvPr id="6" name="椭圆 5"/>
          <p:cNvSpPr/>
          <p:nvPr/>
        </p:nvSpPr>
        <p:spPr>
          <a:xfrm>
            <a:off x="2676536" y="1436662"/>
            <a:ext cx="520382" cy="520382"/>
          </a:xfrm>
          <a:prstGeom prst="ellipse">
            <a:avLst/>
          </a:prstGeom>
          <a:gradFill>
            <a:gsLst>
              <a:gs pos="89000">
                <a:srgbClr val="C00000"/>
              </a:gs>
              <a:gs pos="35000">
                <a:srgbClr val="FF3300"/>
              </a:gs>
            </a:gsLst>
            <a:lin ang="5400000" scaled="1"/>
          </a:gradFill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45"/>
          <p:cNvSpPr txBox="1"/>
          <p:nvPr/>
        </p:nvSpPr>
        <p:spPr>
          <a:xfrm>
            <a:off x="2666048" y="1496695"/>
            <a:ext cx="541337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汉仪细等线繁" panose="02010600000101010101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  <a:ea typeface="汉仪细等线繁" panose="0201060000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088640" y="2404745"/>
            <a:ext cx="5050790" cy="37973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明确浦东教育系统党史学习教育三点要求</a:t>
            </a:r>
          </a:p>
        </p:txBody>
      </p:sp>
      <p:sp>
        <p:nvSpPr>
          <p:cNvPr id="9" name="椭圆 8"/>
          <p:cNvSpPr/>
          <p:nvPr/>
        </p:nvSpPr>
        <p:spPr>
          <a:xfrm>
            <a:off x="2676536" y="2318849"/>
            <a:ext cx="520382" cy="520382"/>
          </a:xfrm>
          <a:prstGeom prst="ellipse">
            <a:avLst/>
          </a:prstGeom>
          <a:gradFill>
            <a:gsLst>
              <a:gs pos="89000">
                <a:srgbClr val="C00000"/>
              </a:gs>
              <a:gs pos="35000">
                <a:srgbClr val="FF3300"/>
              </a:gs>
            </a:gsLst>
            <a:lin ang="5400000" scaled="1"/>
          </a:gradFill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45"/>
          <p:cNvSpPr txBox="1"/>
          <p:nvPr/>
        </p:nvSpPr>
        <p:spPr>
          <a:xfrm>
            <a:off x="2666048" y="2379028"/>
            <a:ext cx="541337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汉仪细等线繁" panose="02010600000101010101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  <a:ea typeface="汉仪细等线繁" panose="0201060000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88640" y="3313430"/>
            <a:ext cx="5050790" cy="37973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落实学校党总支开展党史学习教育安排表</a:t>
            </a:r>
          </a:p>
        </p:txBody>
      </p:sp>
      <p:sp>
        <p:nvSpPr>
          <p:cNvPr id="12" name="椭圆 11"/>
          <p:cNvSpPr/>
          <p:nvPr/>
        </p:nvSpPr>
        <p:spPr>
          <a:xfrm>
            <a:off x="2676536" y="3232606"/>
            <a:ext cx="520382" cy="520382"/>
          </a:xfrm>
          <a:prstGeom prst="ellipse">
            <a:avLst/>
          </a:prstGeom>
          <a:gradFill>
            <a:gsLst>
              <a:gs pos="89000">
                <a:srgbClr val="C00000"/>
              </a:gs>
              <a:gs pos="35000">
                <a:srgbClr val="FF3300"/>
              </a:gs>
            </a:gsLst>
            <a:lin ang="5400000" scaled="1"/>
          </a:gradFill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45"/>
          <p:cNvSpPr txBox="1"/>
          <p:nvPr/>
        </p:nvSpPr>
        <p:spPr>
          <a:xfrm>
            <a:off x="2666048" y="3292793"/>
            <a:ext cx="541337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汉仪细等线繁" panose="02010600000101010101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  <a:ea typeface="汉仪细等线繁" panose="02010600000101010101" charset="-122"/>
            </a:endParaRPr>
          </a:p>
        </p:txBody>
      </p:sp>
      <p:pic>
        <p:nvPicPr>
          <p:cNvPr id="8216" name="图片 20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" y="4213225"/>
            <a:ext cx="9167813" cy="92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8" grpId="0" bldLvl="0" animBg="1"/>
      <p:bldP spid="10" grpId="0"/>
      <p:bldP spid="11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1112838" y="1327150"/>
            <a:ext cx="6878638" cy="608013"/>
          </a:xfrm>
          <a:prstGeom prst="roundRect">
            <a:avLst>
              <a:gd name="adj" fmla="val 7465"/>
            </a:avLst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9">
            <a:hlinkClick r:id="" action="ppaction://hlinkshowjump?jump=nextslide"/>
          </p:cNvPr>
          <p:cNvSpPr txBox="1"/>
          <p:nvPr/>
        </p:nvSpPr>
        <p:spPr>
          <a:xfrm>
            <a:off x="1414145" y="1444625"/>
            <a:ext cx="65766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⒈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中共一大会址，是中国共产党的诞生地；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112838" y="2317750"/>
            <a:ext cx="6878638" cy="608013"/>
          </a:xfrm>
          <a:prstGeom prst="roundRect">
            <a:avLst>
              <a:gd name="adj" fmla="val 7465"/>
            </a:avLst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9">
            <a:hlinkClick r:id="" action="ppaction://hlinkshowjump?jump=nextslide"/>
          </p:cNvPr>
          <p:cNvSpPr txBox="1"/>
          <p:nvPr/>
        </p:nvSpPr>
        <p:spPr>
          <a:xfrm>
            <a:off x="1415415" y="2441575"/>
            <a:ext cx="66300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⒉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中共一大会址，是中国共产党伟大的开端。</a:t>
            </a:r>
          </a:p>
        </p:txBody>
      </p:sp>
      <p:pic>
        <p:nvPicPr>
          <p:cNvPr id="23566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213225"/>
            <a:ext cx="9167813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7" name="文本框 1"/>
          <p:cNvSpPr txBox="1"/>
          <p:nvPr/>
        </p:nvSpPr>
        <p:spPr>
          <a:xfrm>
            <a:off x="876300" y="201930"/>
            <a:ext cx="6498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lang="zh-CN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讲解《红色石库门</a:t>
            </a:r>
            <a:r>
              <a:rPr lang="en-US" altLang="zh-CN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中共一大会址》的故事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任意多边形 5"/>
          <p:cNvSpPr/>
          <p:nvPr>
            <p:custDataLst>
              <p:tags r:id="rId1"/>
            </p:custDataLst>
          </p:nvPr>
        </p:nvSpPr>
        <p:spPr bwMode="auto">
          <a:xfrm>
            <a:off x="185420" y="87630"/>
            <a:ext cx="522605" cy="51371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10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38100" dist="254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C42F0B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V="1">
            <a:off x="0" y="685800"/>
            <a:ext cx="9159875" cy="15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6" grpId="0" bldLvl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图片 20" descr="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8575" y="4213225"/>
            <a:ext cx="9167813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7" name="文本框 1"/>
          <p:cNvSpPr txBox="1"/>
          <p:nvPr/>
        </p:nvSpPr>
        <p:spPr>
          <a:xfrm>
            <a:off x="876300" y="201930"/>
            <a:ext cx="6447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lang="zh-CN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讲解《红色石库门</a:t>
            </a:r>
            <a:r>
              <a:rPr lang="en-US" altLang="zh-CN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中共一大会址》的故事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任意多边形 5"/>
          <p:cNvSpPr/>
          <p:nvPr>
            <p:custDataLst>
              <p:tags r:id="rId2"/>
            </p:custDataLst>
          </p:nvPr>
        </p:nvSpPr>
        <p:spPr bwMode="auto">
          <a:xfrm>
            <a:off x="185420" y="87630"/>
            <a:ext cx="522605" cy="51371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10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38100" dist="254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C42F0B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0" y="685800"/>
            <a:ext cx="9159875" cy="15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A-图片 2" descr="C:\Users\2GGTFQ2\Desktop\tuwen(1)\图片\34\scooter-01-1442.jpgscooter-01-14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l="5861" r="5861"/>
          <a:stretch>
            <a:fillRect/>
          </a:stretch>
        </p:blipFill>
        <p:spPr>
          <a:xfrm>
            <a:off x="2631406" y="1476918"/>
            <a:ext cx="3880785" cy="2910389"/>
          </a:xfrm>
          <a:prstGeom prst="rect">
            <a:avLst/>
          </a:prstGeom>
        </p:spPr>
      </p:pic>
      <p:pic>
        <p:nvPicPr>
          <p:cNvPr id="41" name="PA-图片 4" descr="C:\Users\2GGTFQ2\Desktop\tuwen(1)\图片\34\scooter-11-1442.jpgscooter-11-14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 l="13891" r="13891"/>
          <a:stretch>
            <a:fillRect/>
          </a:stretch>
        </p:blipFill>
        <p:spPr>
          <a:xfrm>
            <a:off x="-366370" y="1855361"/>
            <a:ext cx="2871140" cy="2153503"/>
          </a:xfrm>
          <a:prstGeom prst="rect">
            <a:avLst/>
          </a:prstGeom>
        </p:spPr>
      </p:pic>
      <p:sp>
        <p:nvSpPr>
          <p:cNvPr id="42" name="任意多边形: 形状 6"/>
          <p:cNvSpPr/>
          <p:nvPr>
            <p:custDataLst>
              <p:tags r:id="rId6"/>
            </p:custDataLst>
          </p:nvPr>
        </p:nvSpPr>
        <p:spPr>
          <a:xfrm rot="5400000">
            <a:off x="4425782" y="926177"/>
            <a:ext cx="347837" cy="451713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任意多边形: 形状 10"/>
          <p:cNvSpPr/>
          <p:nvPr>
            <p:custDataLst>
              <p:tags r:id="rId7"/>
            </p:custDataLst>
          </p:nvPr>
        </p:nvSpPr>
        <p:spPr>
          <a:xfrm rot="16200000">
            <a:off x="4394261" y="4517857"/>
            <a:ext cx="347837" cy="451713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44" name="PA-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l="216" r="216"/>
          <a:stretch>
            <a:fillRect/>
          </a:stretch>
        </p:blipFill>
        <p:spPr>
          <a:xfrm>
            <a:off x="-3364148" y="1855361"/>
            <a:ext cx="2870017" cy="2153503"/>
          </a:xfrm>
          <a:prstGeom prst="rect">
            <a:avLst/>
          </a:prstGeom>
        </p:spPr>
      </p:pic>
      <p:pic>
        <p:nvPicPr>
          <p:cNvPr id="45" name="PA-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 l="12434" r="12434"/>
          <a:stretch>
            <a:fillRect/>
          </a:stretch>
        </p:blipFill>
        <p:spPr>
          <a:xfrm>
            <a:off x="6641212" y="1855361"/>
            <a:ext cx="2867645" cy="2151722"/>
          </a:xfrm>
          <a:prstGeom prst="rect">
            <a:avLst/>
          </a:prstGeom>
        </p:spPr>
      </p:pic>
      <p:pic>
        <p:nvPicPr>
          <p:cNvPr id="46" name="PA-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7822" b="7822"/>
          <a:stretch>
            <a:fillRect/>
          </a:stretch>
        </p:blipFill>
        <p:spPr>
          <a:xfrm>
            <a:off x="9639923" y="1855361"/>
            <a:ext cx="2870017" cy="21535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279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27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830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04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4715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831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07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47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280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594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46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1387"/>
                                          </p:val>
                                        </p:tav>
                                        <p:tav tm="50000">
                                          <p:val>
                                            <p:fltVal val="1.31387"/>
                                          </p:val>
                                        </p:tav>
                                        <p:tav tm="55000">
                                          <p:val>
                                            <p:fltVal val="-0.31387"/>
                                          </p:val>
                                        </p:tav>
                                        <p:tav tm="60000">
                                          <p:val>
                                            <p:fltVal val="-0.31387"/>
                                          </p:val>
                                        </p:tav>
                                        <p:tav tm="100000">
                                          <p:val>
                                            <p:fltVal val="-0.210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3737"/>
                                          </p:val>
                                        </p:tav>
                                        <p:tav tm="55000">
                                          <p:val>
                                            <p:fltVal val="1.83737"/>
                                          </p:val>
                                        </p:tav>
                                        <p:tav tm="60000">
                                          <p:val>
                                            <p:fltVal val="0.57006"/>
                                          </p:val>
                                        </p:tav>
                                        <p:tav tm="100000">
                                          <p:val>
                                            <p:fltVal val="0.570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1.05964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1095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0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4715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661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3822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46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7111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0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4715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1387"/>
                                          </p:val>
                                        </p:tav>
                                        <p:tav tm="50000">
                                          <p:val>
                                            <p:fltVal val="1.31387"/>
                                          </p:val>
                                        </p:tav>
                                        <p:tav tm="55000">
                                          <p:val>
                                            <p:fltVal val="-0.31387"/>
                                          </p:val>
                                        </p:tav>
                                        <p:tav tm="60000">
                                          <p:val>
                                            <p:fltVal val="-0.31387"/>
                                          </p:val>
                                        </p:tav>
                                        <p:tav tm="100000">
                                          <p:val>
                                            <p:fltVal val="-0.210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3737"/>
                                          </p:val>
                                        </p:tav>
                                        <p:tav tm="55000">
                                          <p:val>
                                            <p:fltVal val="1.83737"/>
                                          </p:val>
                                        </p:tav>
                                        <p:tav tm="60000">
                                          <p:val>
                                            <p:fltVal val="0.57006"/>
                                          </p:val>
                                        </p:tav>
                                        <p:tav tm="100000">
                                          <p:val>
                                            <p:fltVal val="0.570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595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46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094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228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09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595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46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094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28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1387"/>
                                          </p:val>
                                        </p:tav>
                                        <p:tav tm="50000">
                                          <p:val>
                                            <p:fltVal val="1.31387"/>
                                          </p:val>
                                        </p:tav>
                                        <p:tav tm="55000">
                                          <p:val>
                                            <p:fltVal val="-0.31387"/>
                                          </p:val>
                                        </p:tav>
                                        <p:tav tm="60000">
                                          <p:val>
                                            <p:fltVal val="-0.31387"/>
                                          </p:val>
                                        </p:tav>
                                        <p:tav tm="100000">
                                          <p:val>
                                            <p:fltVal val="-0.210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3737"/>
                                          </p:val>
                                        </p:tav>
                                        <p:tav tm="55000">
                                          <p:val>
                                            <p:fltVal val="1.83737"/>
                                          </p:val>
                                        </p:tav>
                                        <p:tav tm="60000">
                                          <p:val>
                                            <p:fltVal val="0.57006"/>
                                          </p:val>
                                        </p:tav>
                                        <p:tav tm="100000">
                                          <p:val>
                                            <p:fltVal val="0.570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0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4715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7661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3822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46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7111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0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4715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1.05964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1387"/>
                                          </p:val>
                                        </p:tav>
                                        <p:tav tm="50000">
                                          <p:val>
                                            <p:fltVal val="1.31387"/>
                                          </p:val>
                                        </p:tav>
                                        <p:tav tm="55000">
                                          <p:val>
                                            <p:fltVal val="-0.31387"/>
                                          </p:val>
                                        </p:tav>
                                        <p:tav tm="60000">
                                          <p:val>
                                            <p:fltVal val="-0.31387"/>
                                          </p:val>
                                        </p:tav>
                                        <p:tav tm="100000">
                                          <p:val>
                                            <p:fltVal val="-0.210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83737"/>
                                          </p:val>
                                        </p:tav>
                                        <p:tav tm="55000">
                                          <p:val>
                                            <p:fltVal val="1.83737"/>
                                          </p:val>
                                        </p:tav>
                                        <p:tav tm="60000">
                                          <p:val>
                                            <p:fltVal val="0.57006"/>
                                          </p:val>
                                        </p:tav>
                                        <p:tav tm="100000">
                                          <p:val>
                                            <p:fltVal val="0.570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227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830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1104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4715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831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1107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47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280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73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594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46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9455" y="1466850"/>
            <a:ext cx="8291195" cy="533400"/>
            <a:chOff x="4139951" y="843558"/>
            <a:chExt cx="4393219" cy="532079"/>
          </a:xfrm>
        </p:grpSpPr>
        <p:sp>
          <p:nvSpPr>
            <p:cNvPr id="22546" name="圆角矩形 4"/>
            <p:cNvSpPr/>
            <p:nvPr/>
          </p:nvSpPr>
          <p:spPr>
            <a:xfrm>
              <a:off x="4139951" y="843558"/>
              <a:ext cx="4392861" cy="532079"/>
            </a:xfrm>
            <a:prstGeom prst="roundRect">
              <a:avLst>
                <a:gd name="adj" fmla="val 9875"/>
              </a:avLst>
            </a:prstGeom>
            <a:noFill/>
            <a:ln w="127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defTabSz="914400"/>
              <a:endParaRPr lang="zh-CN" altLang="en-US" sz="900" dirty="0">
                <a:solidFill>
                  <a:srgbClr val="FFFFFF"/>
                </a:solidFill>
                <a:latin typeface="方正颜宋体" panose="02010600010101010101" charset="-122"/>
                <a:ea typeface="方正颜宋体" panose="02010600010101010101" charset="-122"/>
              </a:endParaRPr>
            </a:p>
          </p:txBody>
        </p:sp>
        <p:sp>
          <p:nvSpPr>
            <p:cNvPr id="22547" name="TextBox 5"/>
            <p:cNvSpPr txBox="1"/>
            <p:nvPr/>
          </p:nvSpPr>
          <p:spPr>
            <a:xfrm>
              <a:off x="4359093" y="940420"/>
              <a:ext cx="4174077" cy="367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C00000"/>
                  </a:solidFill>
                  <a:latin typeface="方正颜宋体" panose="02010600010101010101" charset="-122"/>
                  <a:ea typeface="方正颜宋体" panose="02010600010101010101" charset="-122"/>
                </a:rPr>
                <a:t>深刻领会习近平总书记重要讲话精神，准确把握党史学习教育的主题主线；</a:t>
              </a:r>
            </a:p>
          </p:txBody>
        </p:sp>
      </p:grpSp>
      <p:sp>
        <p:nvSpPr>
          <p:cNvPr id="10" name="椭圆 9"/>
          <p:cNvSpPr>
            <a:spLocks noChangeAspect="1"/>
          </p:cNvSpPr>
          <p:nvPr/>
        </p:nvSpPr>
        <p:spPr>
          <a:xfrm rot="10800000" flipH="1" flipV="1">
            <a:off x="488950" y="1466850"/>
            <a:ext cx="531813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cs"/>
              </a:rPr>
              <a:t>⒈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9455" y="2272030"/>
            <a:ext cx="8290560" cy="531495"/>
            <a:chOff x="4139951" y="1647318"/>
            <a:chExt cx="4392861" cy="532079"/>
          </a:xfrm>
        </p:grpSpPr>
        <p:sp>
          <p:nvSpPr>
            <p:cNvPr id="22544" name="圆角矩形 15"/>
            <p:cNvSpPr/>
            <p:nvPr/>
          </p:nvSpPr>
          <p:spPr>
            <a:xfrm>
              <a:off x="4139951" y="1647318"/>
              <a:ext cx="4392861" cy="532079"/>
            </a:xfrm>
            <a:prstGeom prst="roundRect">
              <a:avLst>
                <a:gd name="adj" fmla="val 9875"/>
              </a:avLst>
            </a:prstGeom>
            <a:noFill/>
            <a:ln w="127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defTabSz="914400"/>
              <a:endParaRPr lang="zh-CN" altLang="en-US" sz="900" dirty="0">
                <a:solidFill>
                  <a:srgbClr val="FFFFFF"/>
                </a:solidFill>
                <a:latin typeface="方正颜宋体" panose="02010600010101010101" charset="-122"/>
                <a:ea typeface="方正颜宋体" panose="02010600010101010101" charset="-122"/>
              </a:endParaRPr>
            </a:p>
          </p:txBody>
        </p:sp>
        <p:sp>
          <p:nvSpPr>
            <p:cNvPr id="22545" name="TextBox 16"/>
            <p:cNvSpPr txBox="1"/>
            <p:nvPr/>
          </p:nvSpPr>
          <p:spPr>
            <a:xfrm>
              <a:off x="4359179" y="1743912"/>
              <a:ext cx="4029440" cy="368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C00000"/>
                  </a:solidFill>
                  <a:latin typeface="方正颜宋体" panose="02010600010101010101" charset="-122"/>
                  <a:ea typeface="方正颜宋体" panose="02010600010101010101" charset="-122"/>
                </a:rPr>
                <a:t>紧密结合教育系统实际，高标准高质量完成党史学习教育各项任务；</a:t>
              </a:r>
            </a:p>
          </p:txBody>
        </p:sp>
      </p:grpSp>
      <p:sp>
        <p:nvSpPr>
          <p:cNvPr id="18" name="椭圆 17"/>
          <p:cNvSpPr>
            <a:spLocks noChangeAspect="1"/>
          </p:cNvSpPr>
          <p:nvPr/>
        </p:nvSpPr>
        <p:spPr>
          <a:xfrm rot="10800000" flipH="1" flipV="1">
            <a:off x="488950" y="2271713"/>
            <a:ext cx="531813" cy="5318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cs"/>
              </a:rPr>
              <a:t>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9455" y="3075305"/>
            <a:ext cx="8290560" cy="532130"/>
            <a:chOff x="4139951" y="2451078"/>
            <a:chExt cx="4469248" cy="532079"/>
          </a:xfrm>
        </p:grpSpPr>
        <p:sp>
          <p:nvSpPr>
            <p:cNvPr id="22542" name="圆角矩形 19"/>
            <p:cNvSpPr/>
            <p:nvPr/>
          </p:nvSpPr>
          <p:spPr>
            <a:xfrm>
              <a:off x="4139951" y="2451078"/>
              <a:ext cx="4392861" cy="532079"/>
            </a:xfrm>
            <a:prstGeom prst="roundRect">
              <a:avLst>
                <a:gd name="adj" fmla="val 9875"/>
              </a:avLst>
            </a:prstGeom>
            <a:noFill/>
            <a:ln w="127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defTabSz="914400"/>
              <a:endParaRPr lang="zh-CN" altLang="en-US" sz="900" dirty="0">
                <a:solidFill>
                  <a:srgbClr val="FFFFFF"/>
                </a:solidFill>
                <a:latin typeface="方正颜宋体" panose="02010600010101010101" charset="-122"/>
                <a:ea typeface="方正颜宋体" panose="02010600010101010101" charset="-122"/>
              </a:endParaRPr>
            </a:p>
          </p:txBody>
        </p:sp>
        <p:sp>
          <p:nvSpPr>
            <p:cNvPr id="22543" name="TextBox 20"/>
            <p:cNvSpPr txBox="1"/>
            <p:nvPr/>
          </p:nvSpPr>
          <p:spPr>
            <a:xfrm>
              <a:off x="4363009" y="2559669"/>
              <a:ext cx="4246190" cy="3682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800" dirty="0">
                  <a:solidFill>
                    <a:srgbClr val="C00000"/>
                  </a:solidFill>
                  <a:latin typeface="方正颜宋体" panose="02010600010101010101" charset="-122"/>
                  <a:ea typeface="方正颜宋体" panose="02010600010101010101" charset="-122"/>
                </a:rPr>
                <a:t>切实加强组织领导，确保党史学习教育取得扎实成效。</a:t>
              </a:r>
            </a:p>
          </p:txBody>
        </p:sp>
      </p:grpSp>
      <p:sp>
        <p:nvSpPr>
          <p:cNvPr id="22" name="椭圆 21"/>
          <p:cNvSpPr>
            <a:spLocks noChangeAspect="1"/>
          </p:cNvSpPr>
          <p:nvPr/>
        </p:nvSpPr>
        <p:spPr>
          <a:xfrm rot="10800000" flipH="1" flipV="1">
            <a:off x="488950" y="3074988"/>
            <a:ext cx="531813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cs"/>
              </a:rPr>
              <a:t>⒊</a:t>
            </a:r>
          </a:p>
        </p:txBody>
      </p:sp>
      <p:pic>
        <p:nvPicPr>
          <p:cNvPr id="22536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213225"/>
            <a:ext cx="9167813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文本框 13"/>
          <p:cNvSpPr txBox="1"/>
          <p:nvPr/>
        </p:nvSpPr>
        <p:spPr>
          <a:xfrm>
            <a:off x="876300" y="201930"/>
            <a:ext cx="63887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lang="zh-CN" altLang="en-US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明确浦东教育系统党史学习教育三点要求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任意多边形 5"/>
          <p:cNvSpPr/>
          <p:nvPr>
            <p:custDataLst>
              <p:tags r:id="rId1"/>
            </p:custDataLst>
          </p:nvPr>
        </p:nvSpPr>
        <p:spPr bwMode="auto">
          <a:xfrm>
            <a:off x="185420" y="87630"/>
            <a:ext cx="522605" cy="51371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10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38100" dist="254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C42F0B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 flipV="1">
            <a:off x="0" y="685800"/>
            <a:ext cx="9159875" cy="15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8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25475" y="1061085"/>
            <a:ext cx="4902200" cy="38125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6925" y="1290638"/>
            <a:ext cx="4559300" cy="33000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  <a:latin typeface="方正颜宋体" panose="02010600010101010101" charset="-122"/>
                <a:ea typeface="方正颜宋体" panose="02010600010101010101" charset="-122"/>
              </a:rPr>
              <a:t>    </a:t>
            </a:r>
            <a:r>
              <a:rPr lang="zh-CN" altLang="en-US" sz="2000" b="1" dirty="0">
                <a:solidFill>
                  <a:srgbClr val="C00000"/>
                </a:solidFill>
                <a:latin typeface="方正颜宋体" panose="02010600010101010101" charset="-122"/>
                <a:ea typeface="方正颜宋体" panose="02010600010101010101" charset="-122"/>
              </a:rPr>
              <a:t>同志们，百年征程波澜壮阔，百年初心历久弥坚。让我们更加紧密地团结在以习近平为核心的党中央周围，在区委和教育工作党委的坚强领导下，从党史学习教育中汲取智慧力量，建功新时代，奋进新征程，以优异成绩庆祝建党一百周年。</a:t>
            </a:r>
          </a:p>
        </p:txBody>
      </p:sp>
      <p:sp>
        <p:nvSpPr>
          <p:cNvPr id="29703" name="文本框 1"/>
          <p:cNvSpPr txBox="1"/>
          <p:nvPr/>
        </p:nvSpPr>
        <p:spPr>
          <a:xfrm>
            <a:off x="876300" y="201930"/>
            <a:ext cx="6142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lang="zh-CN" altLang="en-US" sz="2000" b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落实学校党总支开展党史学习教育安排表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任意多边形 5"/>
          <p:cNvSpPr/>
          <p:nvPr>
            <p:custDataLst>
              <p:tags r:id="rId1"/>
            </p:custDataLst>
          </p:nvPr>
        </p:nvSpPr>
        <p:spPr bwMode="auto">
          <a:xfrm>
            <a:off x="185420" y="87630"/>
            <a:ext cx="522605" cy="51371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10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38100" dist="254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C42F0B"/>
              </a:solidFill>
              <a:effectLst/>
              <a:uLnTx/>
              <a:uFillTx/>
              <a:latin typeface="汉仪细等线繁" panose="02010600000101010101" charset="-122"/>
              <a:ea typeface="汉仪细等线繁" panose="0201060000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V="1">
            <a:off x="0" y="685800"/>
            <a:ext cx="9159875" cy="15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44fb425d3e56fb1c51c55ec5355d39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30900" y="753745"/>
            <a:ext cx="2997200" cy="437388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党建廉洁党风廉政反腐党课教育PPT模板"/>
  <p:tag name="KSO_WM_DOC_GUID" val="{bd16b698-caac-4680-9a82-cac5d083379f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2"/>
  <p:tag name="KSO_WM_UNIT_ID" val="mixed20199734_1*ζ_i*1_2"/>
  <p:tag name="KSO_WM_TEMPLATE_CATEGORY" val="mixed"/>
  <p:tag name="KSO_WM_TEMPLATE_INDEX" val="20199734"/>
  <p:tag name="KSO_WM_UNIT_LAYERLEVEL" val="1_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4_1*ζ_h_d*1_1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10"/>
  <p:tag name="RESOURCELIBID_ANIM" val="557083"/>
  <p:tag name="KSO_WM_UNIT_FLASH_PICTURE_RAT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34_1*ζ_h_d*1_4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10"/>
  <p:tag name="RESOURCELIBID_ANIM" val="557083"/>
  <p:tag name="KSO_WM_UNIT_FLASH_PICTURE_RAT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34_1*ζ_h_d*1_5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10"/>
  <p:tag name="RESOURCELIBID_ANIM" val="557083"/>
  <p:tag name="KSO_WM_UNIT_FLASH_PICTURE_RAT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12422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12422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000,&quot;width&quot;:47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12422"/>
  <p:tag name="MH_LIBRARY" val="GRAPHIC"/>
  <p:tag name="MH_ORDER" val="Straight Connector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LASH_PICTURE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12422"/>
  <p:tag name="MH_LIBRARY" val="GRAPHIC"/>
  <p:tag name="MH_ORDER" val="Straight Connector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4_1*ζ_h_d*1_3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10"/>
  <p:tag name="RESOURCELIBID_ANIM" val="557083"/>
  <p:tag name="KSO_WM_UNIT_FLASH_PICTURE_RAT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VALUE" val="864*11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4_1*ζ_h_d*1_2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10"/>
  <p:tag name="RESOURCELIBID_ANIM" val="557083"/>
  <p:tag name="KSO_WM_UNIT_FLASH_PICTURE_RAT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34_1*ζ_i*1_1"/>
  <p:tag name="KSO_WM_TEMPLATE_CATEGORY" val="mixed"/>
  <p:tag name="KSO_WM_TEMPLATE_INDEX" val="20199734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细等线繁"/>
        <a:ea typeface=""/>
        <a:cs typeface=""/>
        <a:font script="Jpan" typeface="游ゴシック Light"/>
        <a:font script="Hang" typeface="맑은 고딕"/>
        <a:font script="Hans" typeface="汉仪细等线繁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细等线繁"/>
        <a:ea typeface=""/>
        <a:cs typeface=""/>
        <a:font script="Jpan" typeface="游ゴシック"/>
        <a:font script="Hang" typeface="맑은 고딕"/>
        <a:font script="Hans" typeface="汉仪细等线繁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细等线繁"/>
        <a:ea typeface=""/>
        <a:cs typeface=""/>
        <a:font script="Jpan" typeface="游ゴシック Light"/>
        <a:font script="Hang" typeface="맑은 고딕"/>
        <a:font script="Hans" typeface="汉仪细等线繁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细等线繁"/>
        <a:ea typeface=""/>
        <a:cs typeface=""/>
        <a:font script="Jpan" typeface="游ゴシック"/>
        <a:font script="Hang" typeface="맑은 고딕"/>
        <a:font script="Hans" typeface="汉仪细等线繁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258</Words>
  <Application>Microsoft Office PowerPoint</Application>
  <PresentationFormat>全屏显示(16:9)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方正颜宋体</vt:lpstr>
      <vt:lpstr>Calibri</vt:lpstr>
      <vt:lpstr>微软雅黑</vt:lpstr>
      <vt:lpstr>等线</vt:lpstr>
      <vt:lpstr>等线 Light</vt:lpstr>
      <vt:lpstr>Wingdings</vt:lpstr>
      <vt:lpstr>Impact</vt:lpstr>
      <vt:lpstr>汉仪细等线繁</vt:lpstr>
      <vt:lpstr>方正黑隶简体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lenovo</cp:lastModifiedBy>
  <cp:revision>61</cp:revision>
  <dcterms:created xsi:type="dcterms:W3CDTF">2017-11-11T10:29:00Z</dcterms:created>
  <dcterms:modified xsi:type="dcterms:W3CDTF">2021-04-08T01:02:55Z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廉洁党风廉政反腐党课教育PPT模板.pptx">
    <vt:lpwstr>1</vt:lpwstr>
  </property>
  <property fmtid="{D5CDD505-2E9C-101B-9397-08002B2CF9AE}" pid="4" name="ICV">
    <vt:lpwstr>6292B3E2225C44F4B771FCFA31C31CA3</vt:lpwstr>
  </property>
  <property fmtid="{D5CDD505-2E9C-101B-9397-08002B2CF9AE}" pid="5" name="KSOSaveFontToCloudKey">
    <vt:lpwstr>327340832_embed</vt:lpwstr>
  </property>
</Properties>
</file>