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50" r:id="rId2"/>
  </p:sldMasterIdLst>
  <p:notesMasterIdLst>
    <p:notesMasterId r:id="rId33"/>
  </p:notesMasterIdLst>
  <p:handoutMasterIdLst>
    <p:handoutMasterId r:id="rId34"/>
  </p:handoutMasterIdLst>
  <p:sldIdLst>
    <p:sldId id="273" r:id="rId3"/>
    <p:sldId id="275" r:id="rId4"/>
    <p:sldId id="414" r:id="rId5"/>
    <p:sldId id="418" r:id="rId6"/>
    <p:sldId id="570" r:id="rId7"/>
    <p:sldId id="572" r:id="rId8"/>
    <p:sldId id="571" r:id="rId9"/>
    <p:sldId id="419" r:id="rId10"/>
    <p:sldId id="555" r:id="rId11"/>
    <p:sldId id="556" r:id="rId12"/>
    <p:sldId id="566" r:id="rId13"/>
    <p:sldId id="575" r:id="rId14"/>
    <p:sldId id="576" r:id="rId15"/>
    <p:sldId id="577" r:id="rId16"/>
    <p:sldId id="581" r:id="rId17"/>
    <p:sldId id="583" r:id="rId18"/>
    <p:sldId id="587" r:id="rId19"/>
    <p:sldId id="588" r:id="rId20"/>
    <p:sldId id="591" r:id="rId21"/>
    <p:sldId id="592" r:id="rId22"/>
    <p:sldId id="593" r:id="rId23"/>
    <p:sldId id="594" r:id="rId24"/>
    <p:sldId id="600" r:id="rId25"/>
    <p:sldId id="601" r:id="rId26"/>
    <p:sldId id="561" r:id="rId27"/>
    <p:sldId id="567" r:id="rId28"/>
    <p:sldId id="568" r:id="rId29"/>
    <p:sldId id="569" r:id="rId30"/>
    <p:sldId id="442" r:id="rId31"/>
    <p:sldId id="405" r:id="rId32"/>
  </p:sldIdLst>
  <p:sldSz cx="9144000" cy="6858000" type="screen4x3"/>
  <p:notesSz cx="6858000" cy="9144000"/>
  <p:defaultTextStyle>
    <a:defPPr>
      <a:defRPr lang="zh-CN"/>
    </a:defPPr>
    <a:lvl1pPr algn="l" rtl="0" fontAlgn="base">
      <a:spcBef>
        <a:spcPct val="0"/>
      </a:spcBef>
      <a:spcAft>
        <a:spcPct val="0"/>
      </a:spcAft>
      <a:defRPr sz="3600" kern="1200">
        <a:solidFill>
          <a:schemeClr val="tx1"/>
        </a:solidFill>
        <a:latin typeface="Arial" charset="0"/>
        <a:ea typeface="宋体" pitchFamily="2" charset="-122"/>
        <a:cs typeface="+mn-cs"/>
      </a:defRPr>
    </a:lvl1pPr>
    <a:lvl2pPr marL="457200" algn="l" rtl="0" fontAlgn="base">
      <a:spcBef>
        <a:spcPct val="0"/>
      </a:spcBef>
      <a:spcAft>
        <a:spcPct val="0"/>
      </a:spcAft>
      <a:defRPr sz="3600" kern="1200">
        <a:solidFill>
          <a:schemeClr val="tx1"/>
        </a:solidFill>
        <a:latin typeface="Arial" charset="0"/>
        <a:ea typeface="宋体" pitchFamily="2" charset="-122"/>
        <a:cs typeface="+mn-cs"/>
      </a:defRPr>
    </a:lvl2pPr>
    <a:lvl3pPr marL="914400" algn="l" rtl="0" fontAlgn="base">
      <a:spcBef>
        <a:spcPct val="0"/>
      </a:spcBef>
      <a:spcAft>
        <a:spcPct val="0"/>
      </a:spcAft>
      <a:defRPr sz="3600" kern="1200">
        <a:solidFill>
          <a:schemeClr val="tx1"/>
        </a:solidFill>
        <a:latin typeface="Arial" charset="0"/>
        <a:ea typeface="宋体" pitchFamily="2" charset="-122"/>
        <a:cs typeface="+mn-cs"/>
      </a:defRPr>
    </a:lvl3pPr>
    <a:lvl4pPr marL="1371600" algn="l" rtl="0" fontAlgn="base">
      <a:spcBef>
        <a:spcPct val="0"/>
      </a:spcBef>
      <a:spcAft>
        <a:spcPct val="0"/>
      </a:spcAft>
      <a:defRPr sz="3600" kern="1200">
        <a:solidFill>
          <a:schemeClr val="tx1"/>
        </a:solidFill>
        <a:latin typeface="Arial" charset="0"/>
        <a:ea typeface="宋体" pitchFamily="2" charset="-122"/>
        <a:cs typeface="+mn-cs"/>
      </a:defRPr>
    </a:lvl4pPr>
    <a:lvl5pPr marL="1828800" algn="l" rtl="0" fontAlgn="base">
      <a:spcBef>
        <a:spcPct val="0"/>
      </a:spcBef>
      <a:spcAft>
        <a:spcPct val="0"/>
      </a:spcAft>
      <a:defRPr sz="3600" kern="1200">
        <a:solidFill>
          <a:schemeClr val="tx1"/>
        </a:solidFill>
        <a:latin typeface="Arial" charset="0"/>
        <a:ea typeface="宋体" pitchFamily="2" charset="-122"/>
        <a:cs typeface="+mn-cs"/>
      </a:defRPr>
    </a:lvl5pPr>
    <a:lvl6pPr marL="2286000" algn="l" defTabSz="914400" rtl="0" eaLnBrk="1" latinLnBrk="0" hangingPunct="1">
      <a:defRPr sz="3600" kern="1200">
        <a:solidFill>
          <a:schemeClr val="tx1"/>
        </a:solidFill>
        <a:latin typeface="Arial" charset="0"/>
        <a:ea typeface="宋体" pitchFamily="2" charset="-122"/>
        <a:cs typeface="+mn-cs"/>
      </a:defRPr>
    </a:lvl6pPr>
    <a:lvl7pPr marL="2743200" algn="l" defTabSz="914400" rtl="0" eaLnBrk="1" latinLnBrk="0" hangingPunct="1">
      <a:defRPr sz="3600" kern="1200">
        <a:solidFill>
          <a:schemeClr val="tx1"/>
        </a:solidFill>
        <a:latin typeface="Arial" charset="0"/>
        <a:ea typeface="宋体" pitchFamily="2" charset="-122"/>
        <a:cs typeface="+mn-cs"/>
      </a:defRPr>
    </a:lvl7pPr>
    <a:lvl8pPr marL="3200400" algn="l" defTabSz="914400" rtl="0" eaLnBrk="1" latinLnBrk="0" hangingPunct="1">
      <a:defRPr sz="3600" kern="1200">
        <a:solidFill>
          <a:schemeClr val="tx1"/>
        </a:solidFill>
        <a:latin typeface="Arial" charset="0"/>
        <a:ea typeface="宋体" pitchFamily="2" charset="-122"/>
        <a:cs typeface="+mn-cs"/>
      </a:defRPr>
    </a:lvl8pPr>
    <a:lvl9pPr marL="3657600" algn="l" defTabSz="914400" rtl="0" eaLnBrk="1" latinLnBrk="0" hangingPunct="1">
      <a:defRPr sz="3600" kern="1200">
        <a:solidFill>
          <a:schemeClr val="tx1"/>
        </a:solidFill>
        <a:latin typeface="Arial" charset="0"/>
        <a:ea typeface="宋体" pitchFamily="2" charset="-122"/>
        <a:cs typeface="+mn-cs"/>
      </a:defRPr>
    </a:lvl9pPr>
  </p:defaultTextStyle>
  <p:extLst>
    <p:ext uri="{EFAFB233-063F-42B5-8137-9DF3F51BA10A}">
      <p15:sldGuideLst xmlns="" xmlns:p15="http://schemas.microsoft.com/office/powerpoint/2012/main">
        <p15:guide id="1" orient="horz" pos="231">
          <p15:clr>
            <a:srgbClr val="A4A3A4"/>
          </p15:clr>
        </p15:guide>
        <p15:guide id="2" orient="horz" pos="171">
          <p15:clr>
            <a:srgbClr val="A4A3A4"/>
          </p15:clr>
        </p15:guide>
        <p15:guide id="3" orient="horz" pos="4110">
          <p15:clr>
            <a:srgbClr val="A4A3A4"/>
          </p15:clr>
        </p15:guide>
        <p15:guide id="4" orient="horz" pos="709">
          <p15:clr>
            <a:srgbClr val="A4A3A4"/>
          </p15:clr>
        </p15:guide>
        <p15:guide id="5" pos="295">
          <p15:clr>
            <a:srgbClr val="A4A3A4"/>
          </p15:clr>
        </p15:guide>
        <p15:guide id="6" pos="5465">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C0FF"/>
    <a:srgbClr val="53A9FF"/>
    <a:srgbClr val="EFF0B6"/>
    <a:srgbClr val="FF3300"/>
    <a:srgbClr val="99CCFF"/>
    <a:srgbClr val="111111"/>
    <a:srgbClr val="00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8" autoAdjust="0"/>
    <p:restoredTop sz="94660"/>
  </p:normalViewPr>
  <p:slideViewPr>
    <p:cSldViewPr>
      <p:cViewPr>
        <p:scale>
          <a:sx n="100" d="100"/>
          <a:sy n="100" d="100"/>
        </p:scale>
        <p:origin x="-1944" y="-300"/>
      </p:cViewPr>
      <p:guideLst>
        <p:guide orient="horz" pos="231"/>
        <p:guide orient="horz" pos="171"/>
        <p:guide orient="horz" pos="4110"/>
        <p:guide orient="horz" pos="709"/>
        <p:guide pos="295"/>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470"/>
    </p:cViewPr>
  </p:sorterViewPr>
  <p:notesViewPr>
    <p:cSldViewPr>
      <p:cViewPr varScale="1">
        <p:scale>
          <a:sx n="69" d="100"/>
          <a:sy n="69" d="100"/>
        </p:scale>
        <p:origin x="-22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ea typeface="宋体" charset="0"/>
                <a:cs typeface="宋体" charset="0"/>
              </a:defRPr>
            </a:lvl1pPr>
          </a:lstStyle>
          <a:p>
            <a:pPr>
              <a:defRPr/>
            </a:pPr>
            <a:endParaRPr lang="en-US" altLang="zh-CN"/>
          </a:p>
        </p:txBody>
      </p:sp>
      <p:sp>
        <p:nvSpPr>
          <p:cNvPr id="8704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ea typeface="宋体" charset="0"/>
                <a:cs typeface="宋体" charset="0"/>
              </a:defRPr>
            </a:lvl1pPr>
          </a:lstStyle>
          <a:p>
            <a:pPr>
              <a:defRPr/>
            </a:pPr>
            <a:endParaRPr lang="en-US" altLang="zh-CN"/>
          </a:p>
        </p:txBody>
      </p:sp>
      <p:sp>
        <p:nvSpPr>
          <p:cNvPr id="8704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ea typeface="宋体" charset="0"/>
                <a:cs typeface="宋体" charset="0"/>
              </a:defRPr>
            </a:lvl1pPr>
          </a:lstStyle>
          <a:p>
            <a:pPr>
              <a:defRPr/>
            </a:pPr>
            <a:endParaRPr lang="en-US" altLang="zh-CN"/>
          </a:p>
        </p:txBody>
      </p:sp>
      <p:sp>
        <p:nvSpPr>
          <p:cNvPr id="8704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533E543D-63A4-4F65-B173-613760B2756F}" type="slidenum">
              <a:rPr lang="en-US" altLang="zh-CN"/>
              <a:pPr/>
              <a:t>‹#›</a:t>
            </a:fld>
            <a:endParaRPr lang="en-US" altLang="zh-CN"/>
          </a:p>
        </p:txBody>
      </p:sp>
    </p:spTree>
    <p:extLst>
      <p:ext uri="{BB962C8B-B14F-4D97-AF65-F5344CB8AC3E}">
        <p14:creationId xmlns:p14="http://schemas.microsoft.com/office/powerpoint/2010/main" val="2757285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ea typeface="宋体" charset="0"/>
                <a:cs typeface="宋体" charset="0"/>
              </a:defRPr>
            </a:lvl1pPr>
          </a:lstStyle>
          <a:p>
            <a:pPr>
              <a:defRPr/>
            </a:pPr>
            <a:endParaRPr lang="en-US" altLang="zh-CN"/>
          </a:p>
        </p:txBody>
      </p:sp>
      <p:sp>
        <p:nvSpPr>
          <p:cNvPr id="1290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ea typeface="宋体" charset="0"/>
                <a:cs typeface="宋体" charset="0"/>
              </a:defRPr>
            </a:lvl1pPr>
          </a:lstStyle>
          <a:p>
            <a:pPr>
              <a:defRPr/>
            </a:pPr>
            <a:endParaRPr lang="en-US" altLang="zh-CN"/>
          </a:p>
        </p:txBody>
      </p:sp>
      <p:sp>
        <p:nvSpPr>
          <p:cNvPr id="129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290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endParaRPr lang="en-US" altLang="zh-CN" smtClean="0"/>
          </a:p>
          <a:p>
            <a:pPr lvl="1"/>
            <a:r>
              <a:rPr lang="zh-CN" altLang="en-US" smtClean="0"/>
              <a:t>第二级</a:t>
            </a:r>
            <a:endParaRPr lang="en-US" altLang="zh-CN" smtClean="0"/>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p>
        </p:txBody>
      </p:sp>
      <p:sp>
        <p:nvSpPr>
          <p:cNvPr id="1290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ea typeface="宋体" charset="0"/>
                <a:cs typeface="宋体" charset="0"/>
              </a:defRPr>
            </a:lvl1pPr>
          </a:lstStyle>
          <a:p>
            <a:pPr>
              <a:defRPr/>
            </a:pPr>
            <a:endParaRPr lang="en-US" altLang="zh-CN"/>
          </a:p>
        </p:txBody>
      </p:sp>
      <p:sp>
        <p:nvSpPr>
          <p:cNvPr id="1290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2889353C-908B-4F8C-8626-B1FBFBA53719}" type="slidenum">
              <a:rPr lang="en-US" altLang="zh-CN"/>
              <a:pPr/>
              <a:t>‹#›</a:t>
            </a:fld>
            <a:endParaRPr lang="en-US" altLang="zh-CN"/>
          </a:p>
        </p:txBody>
      </p:sp>
    </p:spTree>
    <p:extLst>
      <p:ext uri="{BB962C8B-B14F-4D97-AF65-F5344CB8AC3E}">
        <p14:creationId xmlns:p14="http://schemas.microsoft.com/office/powerpoint/2010/main" val="15552976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宋体" charset="0"/>
        <a:cs typeface="宋体" charset="0"/>
      </a:defRPr>
    </a:lvl1pPr>
    <a:lvl2pPr marL="457200" algn="l" rtl="0" fontAlgn="base">
      <a:spcBef>
        <a:spcPct val="30000"/>
      </a:spcBef>
      <a:spcAft>
        <a:spcPct val="0"/>
      </a:spcAft>
      <a:defRPr kumimoji="1" sz="1200" kern="1200">
        <a:solidFill>
          <a:schemeClr val="tx1"/>
        </a:solidFill>
        <a:latin typeface="Arial" charset="0"/>
        <a:ea typeface="宋体" charset="0"/>
        <a:cs typeface="+mn-cs"/>
      </a:defRPr>
    </a:lvl2pPr>
    <a:lvl3pPr marL="914400" algn="l" rtl="0" fontAlgn="base">
      <a:spcBef>
        <a:spcPct val="30000"/>
      </a:spcBef>
      <a:spcAft>
        <a:spcPct val="0"/>
      </a:spcAft>
      <a:defRPr kumimoji="1" sz="1200" kern="1200">
        <a:solidFill>
          <a:schemeClr val="tx1"/>
        </a:solidFill>
        <a:latin typeface="Arial" charset="0"/>
        <a:ea typeface="宋体" charset="0"/>
        <a:cs typeface="+mn-cs"/>
      </a:defRPr>
    </a:lvl3pPr>
    <a:lvl4pPr marL="1371600" algn="l" rtl="0" fontAlgn="base">
      <a:spcBef>
        <a:spcPct val="30000"/>
      </a:spcBef>
      <a:spcAft>
        <a:spcPct val="0"/>
      </a:spcAft>
      <a:defRPr kumimoji="1" sz="1200" kern="1200">
        <a:solidFill>
          <a:schemeClr val="tx1"/>
        </a:solidFill>
        <a:latin typeface="Arial" charset="0"/>
        <a:ea typeface="宋体" charset="0"/>
        <a:cs typeface="+mn-cs"/>
      </a:defRPr>
    </a:lvl4pPr>
    <a:lvl5pPr marL="1828800" algn="l" rtl="0" fontAlgn="base">
      <a:spcBef>
        <a:spcPct val="30000"/>
      </a:spcBef>
      <a:spcAft>
        <a:spcPct val="0"/>
      </a:spcAft>
      <a:defRPr kumimoji="1" sz="1200" kern="1200">
        <a:solidFill>
          <a:schemeClr val="tx1"/>
        </a:solidFill>
        <a:latin typeface="Arial" charset="0"/>
        <a:ea typeface="宋体"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82F095B3-0F4A-4908-B3E6-99F7117AD70C}" type="slidenum">
              <a:rPr lang="en-US" altLang="zh-CN"/>
              <a:pPr/>
              <a:t>3</a:t>
            </a:fld>
            <a:endParaRPr lang="en-US" altLang="zh-CN"/>
          </a:p>
        </p:txBody>
      </p:sp>
      <p:sp>
        <p:nvSpPr>
          <p:cNvPr id="27033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7033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1757821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6E8430B2-3155-4562-9CB6-C0D1036A22AE}" type="slidenum">
              <a:rPr lang="en-US" altLang="zh-CN"/>
              <a:pPr/>
              <a:t>4</a:t>
            </a:fld>
            <a:endParaRPr lang="en-US" altLang="zh-CN"/>
          </a:p>
        </p:txBody>
      </p:sp>
      <p:sp>
        <p:nvSpPr>
          <p:cNvPr id="28057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8057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1949656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6497DF2C-96F3-42F1-B1F3-8A7E7BF170A7}" type="slidenum">
              <a:rPr lang="en-US" altLang="zh-CN"/>
              <a:pPr/>
              <a:t>5</a:t>
            </a:fld>
            <a:endParaRPr lang="en-US" altLang="zh-CN"/>
          </a:p>
        </p:txBody>
      </p:sp>
      <p:sp>
        <p:nvSpPr>
          <p:cNvPr id="28057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8057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240479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149738BC-4501-4676-BAB3-66C88040D566}" type="slidenum">
              <a:rPr lang="en-US" altLang="zh-CN"/>
              <a:pPr/>
              <a:t>6</a:t>
            </a:fld>
            <a:endParaRPr lang="en-US" altLang="zh-CN"/>
          </a:p>
        </p:txBody>
      </p:sp>
      <p:sp>
        <p:nvSpPr>
          <p:cNvPr id="28057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8057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1691067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866467A-7AA9-462E-B6CA-69559B145F11}" type="slidenum">
              <a:rPr lang="en-US" altLang="zh-CN"/>
              <a:pPr/>
              <a:t>7</a:t>
            </a:fld>
            <a:endParaRPr lang="en-US" altLang="zh-CN"/>
          </a:p>
        </p:txBody>
      </p:sp>
      <p:sp>
        <p:nvSpPr>
          <p:cNvPr id="28057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8057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3111840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3D05954-9313-407D-A599-77C15C9514BD}" type="slidenum">
              <a:rPr lang="en-US" altLang="zh-CN"/>
              <a:pPr/>
              <a:t>8</a:t>
            </a:fld>
            <a:endParaRPr lang="en-US" altLang="zh-CN"/>
          </a:p>
        </p:txBody>
      </p:sp>
      <p:sp>
        <p:nvSpPr>
          <p:cNvPr id="282626"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282627"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2792673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D7A6FB35-9440-413B-A4D0-C5CFD5FE7712}" type="slidenum">
              <a:rPr lang="en-US" altLang="zh-CN"/>
              <a:pPr/>
              <a:t>13</a:t>
            </a:fld>
            <a:endParaRPr lang="en-US" altLang="zh-CN"/>
          </a:p>
        </p:txBody>
      </p:sp>
      <p:sp>
        <p:nvSpPr>
          <p:cNvPr id="130051" name="Rectangle 2"/>
          <p:cNvSpPr>
            <a:spLocks noGrp="1" noRot="1" noChangeAspect="1" noTextEdit="1"/>
          </p:cNvSpPr>
          <p:nvPr>
            <p:ph type="sldImg"/>
          </p:nvPr>
        </p:nvSpPr>
        <p:spPr>
          <a:ln/>
        </p:spPr>
      </p:sp>
      <p:sp>
        <p:nvSpPr>
          <p:cNvPr id="130052" name="Rectangle 3"/>
          <p:cNvSpPr>
            <a:spLocks noGrp="1"/>
          </p:cNvSpPr>
          <p:nvPr>
            <p:ph type="body" idx="1"/>
          </p:nvPr>
        </p:nvSpPr>
        <p:spPr>
          <a:noFill/>
        </p:spPr>
        <p:txBody>
          <a:bodyPr/>
          <a:lstStyle/>
          <a:p>
            <a:pPr>
              <a:defRPr/>
            </a:pPr>
            <a:endParaRPr kumimoji="0" lang="zh-CN"/>
          </a:p>
        </p:txBody>
      </p:sp>
    </p:spTree>
    <p:extLst>
      <p:ext uri="{BB962C8B-B14F-4D97-AF65-F5344CB8AC3E}">
        <p14:creationId xmlns:p14="http://schemas.microsoft.com/office/powerpoint/2010/main" val="3281957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10403D0-32D6-4A01-A232-12D35F93FE75}" type="slidenum">
              <a:rPr lang="en-US" altLang="zh-CN"/>
              <a:pPr/>
              <a:t>29</a:t>
            </a:fld>
            <a:endParaRPr lang="en-US" altLang="zh-CN"/>
          </a:p>
        </p:txBody>
      </p:sp>
      <p:sp>
        <p:nvSpPr>
          <p:cNvPr id="311298" name="Rectangle 2"/>
          <p:cNvSpPr>
            <a:spLocks noGrp="1" noRot="1" noChangeAspect="1" noTextEdit="1"/>
          </p:cNvSpPr>
          <p:nvPr>
            <p:ph type="sldImg"/>
          </p:nvPr>
        </p:nvSpPr>
        <p:spPr>
          <a:ln/>
          <a:extLst>
            <a:ext uri="{909E8E84-426E-40DD-AFC4-6F175D3DCCD1}">
              <a14:hiddenFill xmlns:a14="http://schemas.microsoft.com/office/drawing/2010/main">
                <a:noFill/>
              </a14:hiddenFill>
            </a:ext>
            <a:ext uri="{FAA26D3D-D897-4be2-8F04-BA451C77F1D7}">
              <ma14:placeholderFlag xmlns:ma14="http://schemas.microsoft.com/office/mac/drawingml/2011/main" xmlns="" val="1"/>
            </a:ext>
          </a:extLst>
        </p:spPr>
      </p:sp>
      <p:sp>
        <p:nvSpPr>
          <p:cNvPr id="311299" name="Rectangle 3"/>
          <p:cNvSpPr>
            <a:spLocks noGrp="1"/>
          </p:cNvSpPr>
          <p:nvPr>
            <p:ph type="body" idx="1"/>
          </p:nvPr>
        </p:nvSpPr>
        <p:spPr/>
        <p:txBody>
          <a:bodyPr/>
          <a:lstStyle/>
          <a:p>
            <a:pPr>
              <a:defRPr/>
            </a:pPr>
            <a:endParaRPr kumimoji="0" lang="zh-CN" altLang="en-US" smtClean="0"/>
          </a:p>
        </p:txBody>
      </p:sp>
    </p:spTree>
    <p:extLst>
      <p:ext uri="{BB962C8B-B14F-4D97-AF65-F5344CB8AC3E}">
        <p14:creationId xmlns:p14="http://schemas.microsoft.com/office/powerpoint/2010/main" val="923468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274638"/>
            <a:ext cx="2058988" cy="5851525"/>
          </a:xfrm>
        </p:spPr>
        <p:txBody>
          <a:bodyPr vert="eaVert"/>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457200" y="274638"/>
            <a:ext cx="6029325" cy="5851525"/>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vert="horz"/>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vert="horz"/>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vert="horz"/>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vert="horz"/>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vert="horz"/>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vert="horz"/>
          <a:lstStyle/>
          <a:p>
            <a:r>
              <a:rPr lang="zh-CN" altLang="en-US" smtClean="0"/>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vert="horz"/>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4659313"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nordridesign.com/" TargetMode="External"/><Relationship Id="rId18" Type="http://schemas.openxmlformats.org/officeDocument/2006/relationships/hyperlink" Target="http://www.nordridesign.cn/" TargetMode="External"/><Relationship Id="rId3" Type="http://schemas.openxmlformats.org/officeDocument/2006/relationships/slideLayout" Target="../slideLayouts/slideLayout14.xml"/><Relationship Id="rId21" Type="http://schemas.openxmlformats.org/officeDocument/2006/relationships/image" Target="../media/image7.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png"/><Relationship Id="rId2" Type="http://schemas.openxmlformats.org/officeDocument/2006/relationships/slideLayout" Target="../slideLayouts/slideLayout13.xml"/><Relationship Id="rId16" Type="http://schemas.openxmlformats.org/officeDocument/2006/relationships/image" Target="../media/image4.png"/><Relationship Id="rId20"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19" Type="http://schemas.openxmlformats.org/officeDocument/2006/relationships/hyperlink" Target="http://www.nordri.net/" TargetMode="Externa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hyperlink" Target="http://creativecommons.org/licenses/by-nc/2.5/cn/legalcode"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93190" name="Rectangle 6"/>
          <p:cNvSpPr>
            <a:spLocks noGrp="1" noChangeArrowheads="1"/>
          </p:cNvSpPr>
          <p:nvPr>
            <p:ph type="body" idx="1"/>
          </p:nvPr>
        </p:nvSpPr>
        <p:spPr bwMode="auto">
          <a:xfrm>
            <a:off x="468313" y="1341438"/>
            <a:ext cx="82296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endParaRPr lang="en-US" altLang="zh-CN" smtClean="0"/>
          </a:p>
          <a:p>
            <a:pPr lvl="1"/>
            <a:r>
              <a:rPr lang="zh-CN" altLang="en-US" smtClean="0"/>
              <a:t>第二级</a:t>
            </a:r>
            <a:endParaRPr lang="en-US" altLang="zh-CN" smtClean="0"/>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p>
        </p:txBody>
      </p:sp>
    </p:spTree>
  </p:cSld>
  <p:clrMap bg1="lt1" tx1="dk1" bg2="lt2" tx2="dk2" accent1="accent1" accent2="accent2" accent3="accent3" accent4="accent4" accent5="accent5" accent6="accent6" hlink="hlink" folHlink="folHlink"/>
  <p:sldLayoutIdLst>
    <p:sldLayoutId id="2147483811" r:id="rId1"/>
    <p:sldLayoutId id="2147483799" r:id="rId2"/>
    <p:sldLayoutId id="2147483798" r:id="rId3"/>
    <p:sldLayoutId id="2147483797" r:id="rId4"/>
    <p:sldLayoutId id="2147483796" r:id="rId5"/>
    <p:sldLayoutId id="2147483795" r:id="rId6"/>
    <p:sldLayoutId id="2147483794" r:id="rId7"/>
    <p:sldLayoutId id="2147483793" r:id="rId8"/>
    <p:sldLayoutId id="2147483792" r:id="rId9"/>
    <p:sldLayoutId id="2147483791" r:id="rId10"/>
    <p:sldLayoutId id="2147483790" r:id="rId11"/>
  </p:sldLayoutIdLst>
  <p:transition>
    <p:fade/>
  </p:transition>
  <p:timing>
    <p:tnLst>
      <p:par>
        <p:cTn id="1" dur="indefinite" restart="never" nodeType="tmRoot"/>
      </p:par>
    </p:tnLst>
  </p:timing>
  <p:txStyles>
    <p:titleStyle>
      <a:lvl1pPr algn="l" rtl="0" fontAlgn="base">
        <a:spcBef>
          <a:spcPct val="0"/>
        </a:spcBef>
        <a:spcAft>
          <a:spcPct val="0"/>
        </a:spcAft>
        <a:defRPr kumimoji="1" sz="3200">
          <a:solidFill>
            <a:schemeClr val="bg1"/>
          </a:solidFill>
          <a:latin typeface="+mj-lt"/>
          <a:ea typeface="+mj-ea"/>
          <a:cs typeface="+mj-cs"/>
        </a:defRPr>
      </a:lvl1pPr>
      <a:lvl2pPr algn="l" rtl="0" fontAlgn="base">
        <a:spcBef>
          <a:spcPct val="0"/>
        </a:spcBef>
        <a:spcAft>
          <a:spcPct val="0"/>
        </a:spcAft>
        <a:defRPr kumimoji="1" sz="3200">
          <a:solidFill>
            <a:schemeClr val="bg1"/>
          </a:solidFill>
          <a:latin typeface="Arial" charset="0"/>
          <a:ea typeface="黑体" charset="0"/>
          <a:cs typeface="黑体" charset="0"/>
        </a:defRPr>
      </a:lvl2pPr>
      <a:lvl3pPr algn="l" rtl="0" fontAlgn="base">
        <a:spcBef>
          <a:spcPct val="0"/>
        </a:spcBef>
        <a:spcAft>
          <a:spcPct val="0"/>
        </a:spcAft>
        <a:defRPr kumimoji="1" sz="3200">
          <a:solidFill>
            <a:schemeClr val="bg1"/>
          </a:solidFill>
          <a:latin typeface="Arial" charset="0"/>
          <a:ea typeface="黑体" charset="0"/>
          <a:cs typeface="黑体" charset="0"/>
        </a:defRPr>
      </a:lvl3pPr>
      <a:lvl4pPr algn="l" rtl="0" fontAlgn="base">
        <a:spcBef>
          <a:spcPct val="0"/>
        </a:spcBef>
        <a:spcAft>
          <a:spcPct val="0"/>
        </a:spcAft>
        <a:defRPr kumimoji="1" sz="3200">
          <a:solidFill>
            <a:schemeClr val="bg1"/>
          </a:solidFill>
          <a:latin typeface="Arial" charset="0"/>
          <a:ea typeface="黑体" charset="0"/>
          <a:cs typeface="黑体" charset="0"/>
        </a:defRPr>
      </a:lvl4pPr>
      <a:lvl5pPr algn="l" rtl="0" fontAlgn="base">
        <a:spcBef>
          <a:spcPct val="0"/>
        </a:spcBef>
        <a:spcAft>
          <a:spcPct val="0"/>
        </a:spcAft>
        <a:defRPr kumimoji="1" sz="3200">
          <a:solidFill>
            <a:schemeClr val="bg1"/>
          </a:solidFill>
          <a:latin typeface="Arial" charset="0"/>
          <a:ea typeface="黑体" charset="0"/>
          <a:cs typeface="黑体" charset="0"/>
        </a:defRPr>
      </a:lvl5pPr>
      <a:lvl6pPr marL="457200" algn="l" rtl="0" fontAlgn="base">
        <a:spcBef>
          <a:spcPct val="0"/>
        </a:spcBef>
        <a:spcAft>
          <a:spcPct val="0"/>
        </a:spcAft>
        <a:defRPr sz="3200">
          <a:solidFill>
            <a:schemeClr val="bg1"/>
          </a:solidFill>
          <a:latin typeface="Arial" charset="0"/>
          <a:ea typeface="黑体" charset="0"/>
          <a:cs typeface="黑体" charset="0"/>
        </a:defRPr>
      </a:lvl6pPr>
      <a:lvl7pPr marL="914400" algn="l" rtl="0" fontAlgn="base">
        <a:spcBef>
          <a:spcPct val="0"/>
        </a:spcBef>
        <a:spcAft>
          <a:spcPct val="0"/>
        </a:spcAft>
        <a:defRPr sz="3200">
          <a:solidFill>
            <a:schemeClr val="bg1"/>
          </a:solidFill>
          <a:latin typeface="Arial" charset="0"/>
          <a:ea typeface="黑体" charset="0"/>
          <a:cs typeface="黑体" charset="0"/>
        </a:defRPr>
      </a:lvl7pPr>
      <a:lvl8pPr marL="1371600" algn="l" rtl="0" fontAlgn="base">
        <a:spcBef>
          <a:spcPct val="0"/>
        </a:spcBef>
        <a:spcAft>
          <a:spcPct val="0"/>
        </a:spcAft>
        <a:defRPr sz="3200">
          <a:solidFill>
            <a:schemeClr val="bg1"/>
          </a:solidFill>
          <a:latin typeface="Arial" charset="0"/>
          <a:ea typeface="黑体" charset="0"/>
          <a:cs typeface="黑体" charset="0"/>
        </a:defRPr>
      </a:lvl8pPr>
      <a:lvl9pPr marL="1828800" algn="l" rtl="0" fontAlgn="base">
        <a:spcBef>
          <a:spcPct val="0"/>
        </a:spcBef>
        <a:spcAft>
          <a:spcPct val="0"/>
        </a:spcAft>
        <a:defRPr sz="3200">
          <a:solidFill>
            <a:schemeClr val="bg1"/>
          </a:solidFill>
          <a:latin typeface="Arial" charset="0"/>
          <a:ea typeface="黑体" charset="0"/>
          <a:cs typeface="黑体" charset="0"/>
        </a:defRPr>
      </a:lvl9pPr>
    </p:titleStyle>
    <p:bodyStyle>
      <a:lvl1pPr marL="342900" indent="-342900" algn="l" rtl="0" fontAlgn="base">
        <a:spcBef>
          <a:spcPct val="20000"/>
        </a:spcBef>
        <a:spcAft>
          <a:spcPct val="0"/>
        </a:spcAft>
        <a:buChar char="•"/>
        <a:defRPr kumimoji="1" sz="2400">
          <a:solidFill>
            <a:schemeClr val="tx1"/>
          </a:solidFill>
          <a:latin typeface="+mn-lt"/>
          <a:ea typeface="+mn-ea"/>
          <a:cs typeface="+mn-cs"/>
        </a:defRPr>
      </a:lvl1pPr>
      <a:lvl2pPr marL="742950" indent="-285750" algn="l" rtl="0" fontAlgn="base">
        <a:spcBef>
          <a:spcPct val="20000"/>
        </a:spcBef>
        <a:spcAft>
          <a:spcPct val="0"/>
        </a:spcAft>
        <a:buChar char="–"/>
        <a:defRPr kumimoji="1" sz="2000">
          <a:solidFill>
            <a:schemeClr val="tx1"/>
          </a:solidFill>
          <a:latin typeface="+mn-lt"/>
          <a:ea typeface="+mn-ea"/>
          <a:cs typeface="+mn-cs"/>
        </a:defRPr>
      </a:lvl2pPr>
      <a:lvl3pPr marL="1143000" indent="-228600" algn="l" rtl="0" fontAlgn="base">
        <a:spcBef>
          <a:spcPct val="20000"/>
        </a:spcBef>
        <a:spcAft>
          <a:spcPct val="0"/>
        </a:spcAft>
        <a:buChar char="•"/>
        <a:defRPr kumimoji="1">
          <a:solidFill>
            <a:schemeClr val="tx1"/>
          </a:solidFill>
          <a:latin typeface="+mn-lt"/>
          <a:ea typeface="+mn-ea"/>
          <a:cs typeface="+mn-cs"/>
        </a:defRPr>
      </a:lvl3pPr>
      <a:lvl4pPr marL="1600200" indent="-228600" algn="l" rtl="0" fontAlgn="base">
        <a:spcBef>
          <a:spcPct val="20000"/>
        </a:spcBef>
        <a:spcAft>
          <a:spcPct val="0"/>
        </a:spcAft>
        <a:buChar char="–"/>
        <a:defRPr kumimoji="1" sz="1600">
          <a:solidFill>
            <a:schemeClr val="tx1"/>
          </a:solidFill>
          <a:latin typeface="+mn-lt"/>
          <a:ea typeface="+mn-ea"/>
          <a:cs typeface="+mn-cs"/>
        </a:defRPr>
      </a:lvl4pPr>
      <a:lvl5pPr marL="2057400" indent="-228600" algn="l" rtl="0" fontAlgn="base">
        <a:spcBef>
          <a:spcPct val="20000"/>
        </a:spcBef>
        <a:spcAft>
          <a:spcPct val="0"/>
        </a:spcAft>
        <a:buChar char="»"/>
        <a:defRPr kumimoji="1" sz="1600">
          <a:solidFill>
            <a:schemeClr val="tx1"/>
          </a:solidFill>
          <a:latin typeface="+mn-lt"/>
          <a:ea typeface="+mn-ea"/>
          <a:cs typeface="+mn-cs"/>
        </a:defRPr>
      </a:lvl5pPr>
      <a:lvl6pPr marL="2514600" indent="-228600" algn="l" rtl="0" fontAlgn="base">
        <a:spcBef>
          <a:spcPct val="20000"/>
        </a:spcBef>
        <a:spcAft>
          <a:spcPct val="0"/>
        </a:spcAft>
        <a:buChar char="»"/>
        <a:defRPr sz="1600">
          <a:solidFill>
            <a:schemeClr val="tx1"/>
          </a:solidFill>
          <a:latin typeface="+mn-lt"/>
          <a:ea typeface="+mn-ea"/>
          <a:cs typeface="+mn-cs"/>
        </a:defRPr>
      </a:lvl6pPr>
      <a:lvl7pPr marL="2971800" indent="-228600" algn="l" rtl="0" fontAlgn="base">
        <a:spcBef>
          <a:spcPct val="20000"/>
        </a:spcBef>
        <a:spcAft>
          <a:spcPct val="0"/>
        </a:spcAft>
        <a:buChar char="»"/>
        <a:defRPr sz="1600">
          <a:solidFill>
            <a:schemeClr val="tx1"/>
          </a:solidFill>
          <a:latin typeface="+mn-lt"/>
          <a:ea typeface="+mn-ea"/>
          <a:cs typeface="+mn-cs"/>
        </a:defRPr>
      </a:lvl7pPr>
      <a:lvl8pPr marL="3429000" indent="-228600" algn="l" rtl="0" fontAlgn="base">
        <a:spcBef>
          <a:spcPct val="20000"/>
        </a:spcBef>
        <a:spcAft>
          <a:spcPct val="0"/>
        </a:spcAft>
        <a:buChar char="»"/>
        <a:defRPr sz="1600">
          <a:solidFill>
            <a:schemeClr val="tx1"/>
          </a:solidFill>
          <a:latin typeface="+mn-lt"/>
          <a:ea typeface="+mn-ea"/>
          <a:cs typeface="+mn-cs"/>
        </a:defRPr>
      </a:lvl8pPr>
      <a:lvl9pPr marL="3886200" indent="-228600" algn="l" rtl="0" fontAlgn="base">
        <a:spcBef>
          <a:spcPct val="20000"/>
        </a:spcBef>
        <a:spcAft>
          <a:spcPct val="0"/>
        </a:spcAft>
        <a:buChar char="»"/>
        <a:defRPr sz="16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a:hlinkClick r:id="rId13"/>
          </p:cNvPr>
          <p:cNvSpPr>
            <a:spLocks noChangeArrowheads="1"/>
          </p:cNvSpPr>
          <p:nvPr userDrawn="1"/>
        </p:nvSpPr>
        <p:spPr bwMode="auto">
          <a:xfrm>
            <a:off x="1333500" y="2251075"/>
            <a:ext cx="2159000" cy="1150938"/>
          </a:xfrm>
          <a:prstGeom prst="rect">
            <a:avLst/>
          </a:prstGeom>
          <a:solidFill>
            <a:schemeClr val="bg1"/>
          </a:solidFill>
          <a:ln w="6350">
            <a:solidFill>
              <a:srgbClr val="5F5F5F"/>
            </a:solid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2051" name="Rectangle 7">
            <a:hlinkClick r:id="rId13"/>
          </p:cNvPr>
          <p:cNvSpPr>
            <a:spLocks noChangeArrowheads="1"/>
          </p:cNvSpPr>
          <p:nvPr userDrawn="1"/>
        </p:nvSpPr>
        <p:spPr bwMode="auto">
          <a:xfrm>
            <a:off x="3492500" y="2251075"/>
            <a:ext cx="2159000" cy="1150938"/>
          </a:xfrm>
          <a:prstGeom prst="rect">
            <a:avLst/>
          </a:prstGeom>
          <a:solidFill>
            <a:schemeClr val="bg1"/>
          </a:solidFill>
          <a:ln w="6350">
            <a:solidFill>
              <a:srgbClr val="5F5F5F"/>
            </a:solid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2052" name="Rectangle 7">
            <a:hlinkClick r:id="rId13"/>
          </p:cNvPr>
          <p:cNvSpPr>
            <a:spLocks noChangeArrowheads="1"/>
          </p:cNvSpPr>
          <p:nvPr userDrawn="1"/>
        </p:nvSpPr>
        <p:spPr bwMode="auto">
          <a:xfrm>
            <a:off x="5653088" y="2251075"/>
            <a:ext cx="2159000" cy="1150938"/>
          </a:xfrm>
          <a:prstGeom prst="rect">
            <a:avLst/>
          </a:prstGeom>
          <a:solidFill>
            <a:schemeClr val="bg1"/>
          </a:solidFill>
          <a:ln w="6350">
            <a:solidFill>
              <a:srgbClr val="5F5F5F"/>
            </a:solid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2053" name="Rectangle 13">
            <a:hlinkClick r:id="rId14"/>
          </p:cNvPr>
          <p:cNvSpPr>
            <a:spLocks noChangeArrowheads="1"/>
          </p:cNvSpPr>
          <p:nvPr userDrawn="1"/>
        </p:nvSpPr>
        <p:spPr bwMode="auto">
          <a:xfrm>
            <a:off x="1331913" y="3835400"/>
            <a:ext cx="5146675" cy="274638"/>
          </a:xfrm>
          <a:prstGeom prst="rect">
            <a:avLst/>
          </a:prstGeom>
          <a:noFill/>
          <a:ln w="9525">
            <a:noFill/>
            <a:miter lim="800000"/>
            <a:headEnd/>
            <a:tailEnd/>
          </a:ln>
        </p:spPr>
        <p:txBody>
          <a:bodyPr wrap="none" anchor="ctr">
            <a:spAutoFit/>
          </a:bodyPr>
          <a:lstStyle/>
          <a:p>
            <a:r>
              <a:rPr lang="zh-CN" altLang="en-US" sz="1200">
                <a:ea typeface="华文细黑" pitchFamily="2" charset="-122"/>
              </a:rPr>
              <a:t>本作品采用</a:t>
            </a:r>
            <a:r>
              <a:rPr lang="zh-CN" altLang="en-US" sz="1200" b="1">
                <a:solidFill>
                  <a:srgbClr val="003366"/>
                </a:solidFill>
                <a:ea typeface="华文细黑" pitchFamily="2" charset="-122"/>
              </a:rPr>
              <a:t>知识共享署名</a:t>
            </a:r>
            <a:r>
              <a:rPr lang="en-US" altLang="zh-CN" sz="1200" b="1">
                <a:solidFill>
                  <a:srgbClr val="003366"/>
                </a:solidFill>
                <a:ea typeface="华文细黑" pitchFamily="2" charset="-122"/>
              </a:rPr>
              <a:t>-</a:t>
            </a:r>
            <a:r>
              <a:rPr lang="zh-CN" altLang="en-US" sz="1200" b="1">
                <a:solidFill>
                  <a:srgbClr val="003366"/>
                </a:solidFill>
                <a:ea typeface="华文细黑" pitchFamily="2" charset="-122"/>
              </a:rPr>
              <a:t>非商业性使用</a:t>
            </a:r>
            <a:r>
              <a:rPr lang="en-US" altLang="zh-CN" sz="1200" b="1">
                <a:solidFill>
                  <a:srgbClr val="003366"/>
                </a:solidFill>
                <a:ea typeface="华文细黑" pitchFamily="2" charset="-122"/>
              </a:rPr>
              <a:t> 2.5 </a:t>
            </a:r>
            <a:r>
              <a:rPr lang="zh-CN" altLang="en-US" sz="1200" b="1">
                <a:solidFill>
                  <a:srgbClr val="003366"/>
                </a:solidFill>
                <a:ea typeface="华文细黑" pitchFamily="2" charset="-122"/>
              </a:rPr>
              <a:t>中国大陆许可协议</a:t>
            </a:r>
            <a:r>
              <a:rPr lang="zh-CN" altLang="en-US" sz="1200">
                <a:ea typeface="华文细黑" pitchFamily="2" charset="-122"/>
              </a:rPr>
              <a:t>进行许可。</a:t>
            </a:r>
            <a:r>
              <a:rPr lang="en-US" altLang="zh-CN" sz="1200" i="1">
                <a:ea typeface="华文细黑" pitchFamily="2" charset="-122"/>
              </a:rPr>
              <a:t> </a:t>
            </a:r>
          </a:p>
        </p:txBody>
      </p:sp>
      <p:pic>
        <p:nvPicPr>
          <p:cNvPr id="2054" name="Picture 14" descr="png-0056"/>
          <p:cNvPicPr>
            <a:picLocks noChangeAspect="1" noChangeArrowheads="1"/>
          </p:cNvPicPr>
          <p:nvPr userDrawn="1"/>
        </p:nvPicPr>
        <p:blipFill>
          <a:blip r:embed="rId15"/>
          <a:srcRect/>
          <a:stretch>
            <a:fillRect/>
          </a:stretch>
        </p:blipFill>
        <p:spPr bwMode="auto">
          <a:xfrm>
            <a:off x="6372225" y="2322513"/>
            <a:ext cx="720725" cy="720725"/>
          </a:xfrm>
          <a:prstGeom prst="rect">
            <a:avLst/>
          </a:prstGeom>
          <a:noFill/>
          <a:ln w="9525">
            <a:noFill/>
            <a:miter lim="800000"/>
            <a:headEnd/>
            <a:tailEnd/>
          </a:ln>
        </p:spPr>
      </p:pic>
      <p:pic>
        <p:nvPicPr>
          <p:cNvPr id="2055" name="Picture 15" descr="png-0002"/>
          <p:cNvPicPr>
            <a:picLocks noChangeAspect="1" noChangeArrowheads="1"/>
          </p:cNvPicPr>
          <p:nvPr userDrawn="1"/>
        </p:nvPicPr>
        <p:blipFill>
          <a:blip r:embed="rId16"/>
          <a:srcRect/>
          <a:stretch>
            <a:fillRect/>
          </a:stretch>
        </p:blipFill>
        <p:spPr bwMode="auto">
          <a:xfrm>
            <a:off x="2052638" y="2322513"/>
            <a:ext cx="720725" cy="719137"/>
          </a:xfrm>
          <a:prstGeom prst="rect">
            <a:avLst/>
          </a:prstGeom>
          <a:noFill/>
          <a:ln w="9525">
            <a:noFill/>
            <a:miter lim="800000"/>
            <a:headEnd/>
            <a:tailEnd/>
          </a:ln>
        </p:spPr>
      </p:pic>
      <p:grpSp>
        <p:nvGrpSpPr>
          <p:cNvPr id="2056" name="Group 16"/>
          <p:cNvGrpSpPr>
            <a:grpSpLocks/>
          </p:cNvGrpSpPr>
          <p:nvPr userDrawn="1"/>
        </p:nvGrpSpPr>
        <p:grpSpPr bwMode="auto">
          <a:xfrm>
            <a:off x="4211638" y="2322513"/>
            <a:ext cx="720725" cy="647700"/>
            <a:chOff x="3923" y="2102"/>
            <a:chExt cx="454" cy="447"/>
          </a:xfrm>
        </p:grpSpPr>
        <p:pic>
          <p:nvPicPr>
            <p:cNvPr id="2070" name="Picture 17" descr="soft7"/>
            <p:cNvPicPr>
              <a:picLocks noChangeAspect="1" noChangeArrowheads="1"/>
            </p:cNvPicPr>
            <p:nvPr/>
          </p:nvPicPr>
          <p:blipFill>
            <a:blip r:embed="rId17"/>
            <a:srcRect b="19882"/>
            <a:stretch>
              <a:fillRect/>
            </a:stretch>
          </p:blipFill>
          <p:spPr bwMode="auto">
            <a:xfrm>
              <a:off x="3923" y="2102"/>
              <a:ext cx="454" cy="421"/>
            </a:xfrm>
            <a:prstGeom prst="rect">
              <a:avLst/>
            </a:prstGeom>
            <a:noFill/>
            <a:ln w="9525">
              <a:noFill/>
              <a:miter lim="800000"/>
              <a:headEnd/>
              <a:tailEnd/>
            </a:ln>
          </p:spPr>
        </p:pic>
        <p:pic>
          <p:nvPicPr>
            <p:cNvPr id="2071" name="Picture 18" descr="soft7"/>
            <p:cNvPicPr>
              <a:picLocks noChangeAspect="1" noChangeArrowheads="1"/>
            </p:cNvPicPr>
            <p:nvPr/>
          </p:nvPicPr>
          <p:blipFill>
            <a:blip r:embed="rId17"/>
            <a:srcRect b="19882"/>
            <a:stretch>
              <a:fillRect/>
            </a:stretch>
          </p:blipFill>
          <p:spPr bwMode="auto">
            <a:xfrm rot="1178135">
              <a:off x="3997" y="2212"/>
              <a:ext cx="363" cy="337"/>
            </a:xfrm>
            <a:prstGeom prst="rect">
              <a:avLst/>
            </a:prstGeom>
            <a:noFill/>
            <a:ln w="9525">
              <a:noFill/>
              <a:miter lim="800000"/>
              <a:headEnd/>
              <a:tailEnd/>
            </a:ln>
          </p:spPr>
        </p:pic>
      </p:grpSp>
      <p:sp>
        <p:nvSpPr>
          <p:cNvPr id="14360" name="Rectangle 24">
            <a:hlinkClick r:id="rId18"/>
          </p:cNvPr>
          <p:cNvSpPr>
            <a:spLocks noChangeArrowheads="1"/>
          </p:cNvSpPr>
          <p:nvPr userDrawn="1"/>
        </p:nvSpPr>
        <p:spPr bwMode="auto">
          <a:xfrm>
            <a:off x="1333500" y="3043238"/>
            <a:ext cx="2159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zh-CN" altLang="en-US" sz="1200" b="1">
                <a:solidFill>
                  <a:srgbClr val="5F5F5F"/>
                </a:solidFill>
                <a:ea typeface="华文细黑" pitchFamily="2" charset="-122"/>
              </a:rPr>
              <a:t>专业交流</a:t>
            </a:r>
          </a:p>
        </p:txBody>
      </p:sp>
      <p:sp>
        <p:nvSpPr>
          <p:cNvPr id="14361" name="Rectangle 25">
            <a:hlinkClick r:id="rId18"/>
          </p:cNvPr>
          <p:cNvSpPr>
            <a:spLocks noChangeArrowheads="1"/>
          </p:cNvSpPr>
          <p:nvPr userDrawn="1"/>
        </p:nvSpPr>
        <p:spPr bwMode="auto">
          <a:xfrm>
            <a:off x="3492500" y="3043238"/>
            <a:ext cx="2159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zh-CN" altLang="en-US" sz="1200" b="1">
                <a:solidFill>
                  <a:srgbClr val="5F5F5F"/>
                </a:solidFill>
                <a:ea typeface="华文细黑" charset="0"/>
                <a:cs typeface="华文细黑" charset="0"/>
              </a:rPr>
              <a:t>模板超市</a:t>
            </a:r>
          </a:p>
        </p:txBody>
      </p:sp>
      <p:sp>
        <p:nvSpPr>
          <p:cNvPr id="14362" name="Rectangle 26">
            <a:hlinkClick r:id="rId18"/>
          </p:cNvPr>
          <p:cNvSpPr>
            <a:spLocks noChangeArrowheads="1"/>
          </p:cNvSpPr>
          <p:nvPr userDrawn="1"/>
        </p:nvSpPr>
        <p:spPr bwMode="auto">
          <a:xfrm>
            <a:off x="5653088" y="3043238"/>
            <a:ext cx="2159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zh-CN" altLang="en-US" sz="1200" b="1">
                <a:solidFill>
                  <a:srgbClr val="5F5F5F"/>
                </a:solidFill>
                <a:ea typeface="华文细黑" pitchFamily="2" charset="-122"/>
              </a:rPr>
              <a:t>设计服务</a:t>
            </a:r>
          </a:p>
        </p:txBody>
      </p:sp>
      <p:sp>
        <p:nvSpPr>
          <p:cNvPr id="2060" name="Rectangle 7"/>
          <p:cNvSpPr>
            <a:spLocks noChangeArrowheads="1"/>
          </p:cNvSpPr>
          <p:nvPr userDrawn="1"/>
        </p:nvSpPr>
        <p:spPr bwMode="auto">
          <a:xfrm>
            <a:off x="1331913" y="2035175"/>
            <a:ext cx="6480175" cy="215900"/>
          </a:xfrm>
          <a:prstGeom prst="rect">
            <a:avLst/>
          </a:prstGeom>
          <a:solidFill>
            <a:srgbClr val="EAEAEA"/>
          </a:solidFill>
          <a:ln w="6350">
            <a:solidFill>
              <a:srgbClr val="5F5F5F"/>
            </a:solidFill>
            <a:prstDash val="dash"/>
            <a:miter lim="800000"/>
            <a:headEnd/>
            <a:tailEnd/>
          </a:ln>
        </p:spPr>
        <p:txBody>
          <a:bodyPr wrap="none" anchor="ctr"/>
          <a:lstStyle/>
          <a:p>
            <a:pPr algn="ctr">
              <a:lnSpc>
                <a:spcPct val="150000"/>
              </a:lnSpc>
            </a:pPr>
            <a:r>
              <a:rPr lang="en-US" altLang="zh-CN" sz="1000">
                <a:ea typeface="华文细黑" pitchFamily="2" charset="-122"/>
              </a:rPr>
              <a:t>NordriDesign</a:t>
            </a:r>
            <a:r>
              <a:rPr lang="zh-CN" altLang="en-US" sz="1000">
                <a:ea typeface="华文细黑" pitchFamily="2" charset="-122"/>
              </a:rPr>
              <a:t>中国专业</a:t>
            </a:r>
            <a:r>
              <a:rPr lang="en-US" altLang="zh-CN" sz="1000">
                <a:ea typeface="华文细黑" pitchFamily="2" charset="-122"/>
              </a:rPr>
              <a:t>PowerPoint</a:t>
            </a:r>
            <a:r>
              <a:rPr lang="zh-CN" altLang="en-US" sz="1000">
                <a:ea typeface="华文细黑" pitchFamily="2" charset="-122"/>
              </a:rPr>
              <a:t>媒体设计与开发</a:t>
            </a:r>
            <a:endParaRPr lang="zh-CN" altLang="en-US" sz="1000">
              <a:latin typeface="华文细黑" pitchFamily="2" charset="-122"/>
              <a:ea typeface="华文细黑" pitchFamily="2" charset="-122"/>
            </a:endParaRPr>
          </a:p>
        </p:txBody>
      </p:sp>
      <p:sp>
        <p:nvSpPr>
          <p:cNvPr id="14364" name="Rectangle 28"/>
          <p:cNvSpPr>
            <a:spLocks noChangeArrowheads="1"/>
          </p:cNvSpPr>
          <p:nvPr userDrawn="1"/>
        </p:nvSpPr>
        <p:spPr bwMode="auto">
          <a:xfrm>
            <a:off x="1331913" y="4167188"/>
            <a:ext cx="64801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nSpc>
                <a:spcPct val="120000"/>
              </a:lnSpc>
            </a:pPr>
            <a:r>
              <a:rPr lang="zh-CN" altLang="en-US" sz="1000">
                <a:solidFill>
                  <a:srgbClr val="111111"/>
                </a:solidFill>
                <a:ea typeface="华文细黑" pitchFamily="2" charset="-122"/>
              </a:rPr>
              <a:t>本作品的提供是以适用知识共享组织的公共许可（</a:t>
            </a:r>
            <a:r>
              <a:rPr lang="en-US" altLang="zh-CN" sz="1000">
                <a:solidFill>
                  <a:srgbClr val="111111"/>
                </a:solidFill>
                <a:ea typeface="华文细黑" pitchFamily="2" charset="-122"/>
              </a:rPr>
              <a:t> </a:t>
            </a:r>
            <a:r>
              <a:rPr lang="zh-CN" altLang="en-US" sz="1000">
                <a:solidFill>
                  <a:srgbClr val="111111"/>
                </a:solidFill>
                <a:ea typeface="华文细黑" pitchFamily="2" charset="-122"/>
              </a:rPr>
              <a:t>简称“</a:t>
            </a:r>
            <a:r>
              <a:rPr lang="en-US" altLang="zh-CN" sz="1000">
                <a:solidFill>
                  <a:srgbClr val="111111"/>
                </a:solidFill>
                <a:ea typeface="华文细黑" pitchFamily="2" charset="-122"/>
              </a:rPr>
              <a:t>CCPL</a:t>
            </a:r>
            <a:r>
              <a:rPr lang="zh-CN" altLang="en-US" sz="1000">
                <a:solidFill>
                  <a:srgbClr val="111111"/>
                </a:solidFill>
                <a:ea typeface="华文细黑" pitchFamily="2" charset="-122"/>
              </a:rPr>
              <a:t>”</a:t>
            </a:r>
            <a:r>
              <a:rPr lang="en-US" altLang="zh-CN" sz="1000">
                <a:solidFill>
                  <a:srgbClr val="111111"/>
                </a:solidFill>
                <a:ea typeface="华文细黑" pitchFamily="2" charset="-122"/>
              </a:rPr>
              <a:t> </a:t>
            </a:r>
            <a:r>
              <a:rPr lang="zh-CN" altLang="en-US" sz="1000">
                <a:solidFill>
                  <a:srgbClr val="111111"/>
                </a:solidFill>
                <a:ea typeface="华文细黑" pitchFamily="2" charset="-122"/>
              </a:rPr>
              <a:t>或</a:t>
            </a:r>
            <a:r>
              <a:rPr lang="en-US" altLang="zh-CN" sz="1000">
                <a:solidFill>
                  <a:srgbClr val="111111"/>
                </a:solidFill>
                <a:ea typeface="华文细黑" pitchFamily="2" charset="-122"/>
              </a:rPr>
              <a:t> </a:t>
            </a:r>
            <a:r>
              <a:rPr lang="zh-CN" altLang="en-US" sz="1000">
                <a:solidFill>
                  <a:srgbClr val="111111"/>
                </a:solidFill>
                <a:ea typeface="华文细黑" pitchFamily="2" charset="-122"/>
              </a:rPr>
              <a:t>“许可”）</a:t>
            </a:r>
            <a:r>
              <a:rPr lang="en-US" altLang="zh-CN" sz="1000">
                <a:solidFill>
                  <a:srgbClr val="111111"/>
                </a:solidFill>
                <a:ea typeface="华文细黑" pitchFamily="2" charset="-122"/>
              </a:rPr>
              <a:t> </a:t>
            </a:r>
            <a:r>
              <a:rPr lang="zh-CN" altLang="en-US" sz="1000">
                <a:solidFill>
                  <a:srgbClr val="111111"/>
                </a:solidFill>
                <a:ea typeface="华文细黑" pitchFamily="2" charset="-122"/>
              </a:rPr>
              <a:t>条款为前提的。本作品受著作权法以及其他相关法律的保护。对本作品的使用不得超越本许可授权的范围。</a:t>
            </a:r>
            <a:endParaRPr lang="en-US" altLang="zh-CN" sz="1000">
              <a:solidFill>
                <a:srgbClr val="111111"/>
              </a:solidFill>
              <a:ea typeface="华文细黑" pitchFamily="2" charset="-122"/>
            </a:endParaRPr>
          </a:p>
          <a:p>
            <a:pPr>
              <a:lnSpc>
                <a:spcPct val="120000"/>
              </a:lnSpc>
            </a:pPr>
            <a:r>
              <a:rPr lang="zh-CN" altLang="en-US" sz="1000">
                <a:solidFill>
                  <a:srgbClr val="111111"/>
                </a:solidFill>
                <a:ea typeface="华文细黑" pitchFamily="2" charset="-122"/>
              </a:rPr>
              <a:t>如您行使本许可授予的使用本作品的权利，就表明您接受并同意遵守本许可的条款。在您接受这些条款和规定的前提下，许可人授予您本许可所包括的权利。</a:t>
            </a:r>
            <a:r>
              <a:rPr lang="en-US" altLang="zh-CN" sz="1000">
                <a:solidFill>
                  <a:srgbClr val="111111"/>
                </a:solidFill>
                <a:ea typeface="华文细黑" pitchFamily="2" charset="-122"/>
              </a:rPr>
              <a:t> </a:t>
            </a:r>
          </a:p>
        </p:txBody>
      </p:sp>
      <p:sp>
        <p:nvSpPr>
          <p:cNvPr id="2062" name="Rectangle 7">
            <a:hlinkClick r:id="rId19"/>
          </p:cNvPr>
          <p:cNvSpPr>
            <a:spLocks noChangeArrowheads="1"/>
          </p:cNvSpPr>
          <p:nvPr userDrawn="1"/>
        </p:nvSpPr>
        <p:spPr bwMode="auto">
          <a:xfrm>
            <a:off x="3492500" y="2251075"/>
            <a:ext cx="2160588" cy="1150938"/>
          </a:xfrm>
          <a:prstGeom prst="rect">
            <a:avLst/>
          </a:prstGeom>
          <a:solidFill>
            <a:schemeClr val="bg1">
              <a:alpha val="0"/>
            </a:schemeClr>
          </a:solidFill>
          <a:ln w="6350">
            <a:no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2063" name="Rectangle 7">
            <a:hlinkClick r:id="rId13"/>
          </p:cNvPr>
          <p:cNvSpPr>
            <a:spLocks noChangeArrowheads="1"/>
          </p:cNvSpPr>
          <p:nvPr userDrawn="1"/>
        </p:nvSpPr>
        <p:spPr bwMode="auto">
          <a:xfrm>
            <a:off x="5653088" y="2251075"/>
            <a:ext cx="2159000" cy="1150938"/>
          </a:xfrm>
          <a:prstGeom prst="rect">
            <a:avLst/>
          </a:prstGeom>
          <a:solidFill>
            <a:schemeClr val="bg1">
              <a:alpha val="0"/>
            </a:schemeClr>
          </a:solidFill>
          <a:ln w="6350">
            <a:no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2064" name="Rectangle 7">
            <a:hlinkClick r:id="rId18"/>
            <a:hlinkHover r:id="" action="ppaction://noaction" highlightClick="1"/>
          </p:cNvPr>
          <p:cNvSpPr>
            <a:spLocks noChangeArrowheads="1"/>
          </p:cNvSpPr>
          <p:nvPr userDrawn="1"/>
        </p:nvSpPr>
        <p:spPr bwMode="auto">
          <a:xfrm>
            <a:off x="1331913" y="2251075"/>
            <a:ext cx="2160587" cy="1150938"/>
          </a:xfrm>
          <a:prstGeom prst="rect">
            <a:avLst/>
          </a:prstGeom>
          <a:solidFill>
            <a:schemeClr val="bg1">
              <a:alpha val="0"/>
            </a:schemeClr>
          </a:solidFill>
          <a:ln w="6350">
            <a:noFill/>
            <a:prstDash val="dash"/>
            <a:miter lim="800000"/>
            <a:headEnd/>
            <a:tailEnd/>
          </a:ln>
        </p:spPr>
        <p:txBody>
          <a:bodyPr wrap="none" anchor="ctr"/>
          <a:lstStyle/>
          <a:p>
            <a:pPr>
              <a:lnSpc>
                <a:spcPct val="150000"/>
              </a:lnSpc>
            </a:pPr>
            <a:endParaRPr lang="zh-CN" altLang="en-US" sz="1400" b="1">
              <a:solidFill>
                <a:srgbClr val="5F5F5F"/>
              </a:solidFill>
              <a:ea typeface="华文细黑" pitchFamily="2" charset="-122"/>
            </a:endParaRPr>
          </a:p>
        </p:txBody>
      </p:sp>
      <p:sp>
        <p:nvSpPr>
          <p:cNvPr id="14368" name="Text Box 32">
            <a:hlinkClick r:id="rId14"/>
          </p:cNvPr>
          <p:cNvSpPr txBox="1">
            <a:spLocks noChangeArrowheads="1"/>
          </p:cNvSpPr>
          <p:nvPr userDrawn="1"/>
        </p:nvSpPr>
        <p:spPr bwMode="auto">
          <a:xfrm>
            <a:off x="1331913" y="5030788"/>
            <a:ext cx="10795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1000" b="1">
                <a:solidFill>
                  <a:srgbClr val="003366"/>
                </a:solidFill>
                <a:ea typeface="华文细黑" pitchFamily="2" charset="-122"/>
              </a:rPr>
              <a:t>查看全部</a:t>
            </a:r>
            <a:r>
              <a:rPr lang="en-US" altLang="zh-CN" sz="1000" b="1">
                <a:solidFill>
                  <a:srgbClr val="003366"/>
                </a:solidFill>
                <a:latin typeface="华文细黑" pitchFamily="2" charset="-122"/>
                <a:ea typeface="华文细黑" pitchFamily="2" charset="-122"/>
              </a:rPr>
              <a:t>…</a:t>
            </a:r>
            <a:endParaRPr lang="en-US" altLang="zh-CN" sz="1000" b="1">
              <a:solidFill>
                <a:srgbClr val="003366"/>
              </a:solidFill>
              <a:ea typeface="华文细黑" pitchFamily="2" charset="-122"/>
            </a:endParaRPr>
          </a:p>
        </p:txBody>
      </p:sp>
      <p:grpSp>
        <p:nvGrpSpPr>
          <p:cNvPr id="2066" name="Group 35"/>
          <p:cNvGrpSpPr>
            <a:grpSpLocks/>
          </p:cNvGrpSpPr>
          <p:nvPr userDrawn="1"/>
        </p:nvGrpSpPr>
        <p:grpSpPr bwMode="auto">
          <a:xfrm>
            <a:off x="1331913" y="1125538"/>
            <a:ext cx="4321175" cy="576262"/>
            <a:chOff x="612" y="799"/>
            <a:chExt cx="3402" cy="454"/>
          </a:xfrm>
        </p:grpSpPr>
        <p:pic>
          <p:nvPicPr>
            <p:cNvPr id="2067" name="Picture 12" descr="cc"/>
            <p:cNvPicPr>
              <a:picLocks noChangeAspect="1" noChangeArrowheads="1"/>
            </p:cNvPicPr>
            <p:nvPr userDrawn="1"/>
          </p:nvPicPr>
          <p:blipFill>
            <a:blip r:embed="rId20"/>
            <a:srcRect/>
            <a:stretch>
              <a:fillRect/>
            </a:stretch>
          </p:blipFill>
          <p:spPr bwMode="auto">
            <a:xfrm>
              <a:off x="2426" y="799"/>
              <a:ext cx="1588" cy="408"/>
            </a:xfrm>
            <a:prstGeom prst="rect">
              <a:avLst/>
            </a:prstGeom>
            <a:noFill/>
            <a:ln w="9525">
              <a:noFill/>
              <a:miter lim="800000"/>
              <a:headEnd/>
              <a:tailEnd/>
            </a:ln>
          </p:spPr>
        </p:pic>
        <p:pic>
          <p:nvPicPr>
            <p:cNvPr id="2068" name="Picture 9" descr="logo"/>
            <p:cNvPicPr>
              <a:picLocks noChangeAspect="1" noChangeArrowheads="1"/>
            </p:cNvPicPr>
            <p:nvPr userDrawn="1"/>
          </p:nvPicPr>
          <p:blipFill>
            <a:blip r:embed="rId21">
              <a:lum bright="-12000"/>
              <a:grayscl/>
            </a:blip>
            <a:srcRect/>
            <a:stretch>
              <a:fillRect/>
            </a:stretch>
          </p:blipFill>
          <p:spPr bwMode="auto">
            <a:xfrm>
              <a:off x="612" y="845"/>
              <a:ext cx="1361" cy="372"/>
            </a:xfrm>
            <a:prstGeom prst="rect">
              <a:avLst/>
            </a:prstGeom>
            <a:noFill/>
            <a:ln w="9525">
              <a:noFill/>
              <a:miter lim="800000"/>
              <a:headEnd/>
              <a:tailEnd/>
            </a:ln>
          </p:spPr>
        </p:pic>
        <p:sp>
          <p:nvSpPr>
            <p:cNvPr id="14370" name="Line 34"/>
            <p:cNvSpPr>
              <a:spLocks noChangeShapeType="1"/>
            </p:cNvSpPr>
            <p:nvPr userDrawn="1"/>
          </p:nvSpPr>
          <p:spPr bwMode="auto">
            <a:xfrm>
              <a:off x="2201" y="799"/>
              <a:ext cx="0" cy="454"/>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zh-CN" altLang="en-US">
                <a:ea typeface="宋体" charset="0"/>
              </a:endParaRPr>
            </a:p>
          </p:txBody>
        </p:sp>
      </p:grpSp>
    </p:spTree>
  </p:cSld>
  <p:clrMap bg1="lt1" tx1="dk1" bg2="lt2" tx2="dk2" accent1="accent1" accent2="accent2" accent3="accent3" accent4="accent4" accent5="accent5" accent6="accent6" hlink="hlink" folHlink="folHlink"/>
  <p:sldLayoutIdLst>
    <p:sldLayoutId id="2147483810" r:id="rId1"/>
    <p:sldLayoutId id="2147483809" r:id="rId2"/>
    <p:sldLayoutId id="2147483808" r:id="rId3"/>
    <p:sldLayoutId id="2147483807" r:id="rId4"/>
    <p:sldLayoutId id="2147483806" r:id="rId5"/>
    <p:sldLayoutId id="2147483805" r:id="rId6"/>
    <p:sldLayoutId id="2147483804" r:id="rId7"/>
    <p:sldLayoutId id="2147483803" r:id="rId8"/>
    <p:sldLayoutId id="2147483802" r:id="rId9"/>
    <p:sldLayoutId id="2147483801" r:id="rId10"/>
    <p:sldLayoutId id="2147483800" r:id="rId11"/>
  </p:sldLayoutIdLst>
  <p:timing>
    <p:tnLst>
      <p:par>
        <p:cTn id="1" dur="indefinite" restart="never" nodeType="tmRoot"/>
      </p:par>
    </p:tnLst>
  </p:timing>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宋体" charset="0"/>
          <a:cs typeface="宋体" charset="0"/>
        </a:defRPr>
      </a:lvl2pPr>
      <a:lvl3pPr algn="ctr" rtl="0" fontAlgn="base">
        <a:spcBef>
          <a:spcPct val="0"/>
        </a:spcBef>
        <a:spcAft>
          <a:spcPct val="0"/>
        </a:spcAft>
        <a:defRPr kumimoji="1" sz="4400">
          <a:solidFill>
            <a:schemeClr val="tx2"/>
          </a:solidFill>
          <a:latin typeface="Arial" charset="0"/>
          <a:ea typeface="宋体" charset="0"/>
          <a:cs typeface="宋体" charset="0"/>
        </a:defRPr>
      </a:lvl3pPr>
      <a:lvl4pPr algn="ctr" rtl="0" fontAlgn="base">
        <a:spcBef>
          <a:spcPct val="0"/>
        </a:spcBef>
        <a:spcAft>
          <a:spcPct val="0"/>
        </a:spcAft>
        <a:defRPr kumimoji="1" sz="4400">
          <a:solidFill>
            <a:schemeClr val="tx2"/>
          </a:solidFill>
          <a:latin typeface="Arial" charset="0"/>
          <a:ea typeface="宋体" charset="0"/>
          <a:cs typeface="宋体" charset="0"/>
        </a:defRPr>
      </a:lvl4pPr>
      <a:lvl5pPr algn="ctr" rtl="0" fontAlgn="base">
        <a:spcBef>
          <a:spcPct val="0"/>
        </a:spcBef>
        <a:spcAft>
          <a:spcPct val="0"/>
        </a:spcAft>
        <a:defRPr kumimoji="1" sz="4400">
          <a:solidFill>
            <a:schemeClr val="tx2"/>
          </a:solidFill>
          <a:latin typeface="Arial" charset="0"/>
          <a:ea typeface="宋体" charset="0"/>
          <a:cs typeface="宋体" charset="0"/>
        </a:defRPr>
      </a:lvl5pPr>
      <a:lvl6pPr marL="457200" algn="ctr" rtl="0" fontAlgn="base">
        <a:spcBef>
          <a:spcPct val="0"/>
        </a:spcBef>
        <a:spcAft>
          <a:spcPct val="0"/>
        </a:spcAft>
        <a:defRPr sz="4400">
          <a:solidFill>
            <a:schemeClr val="tx2"/>
          </a:solidFill>
          <a:latin typeface="Arial" charset="0"/>
          <a:ea typeface="宋体" charset="0"/>
          <a:cs typeface="宋体" charset="0"/>
        </a:defRPr>
      </a:lvl6pPr>
      <a:lvl7pPr marL="914400" algn="ctr" rtl="0" fontAlgn="base">
        <a:spcBef>
          <a:spcPct val="0"/>
        </a:spcBef>
        <a:spcAft>
          <a:spcPct val="0"/>
        </a:spcAft>
        <a:defRPr sz="4400">
          <a:solidFill>
            <a:schemeClr val="tx2"/>
          </a:solidFill>
          <a:latin typeface="Arial" charset="0"/>
          <a:ea typeface="宋体" charset="0"/>
          <a:cs typeface="宋体" charset="0"/>
        </a:defRPr>
      </a:lvl7pPr>
      <a:lvl8pPr marL="1371600" algn="ctr" rtl="0" fontAlgn="base">
        <a:spcBef>
          <a:spcPct val="0"/>
        </a:spcBef>
        <a:spcAft>
          <a:spcPct val="0"/>
        </a:spcAft>
        <a:defRPr sz="4400">
          <a:solidFill>
            <a:schemeClr val="tx2"/>
          </a:solidFill>
          <a:latin typeface="Arial" charset="0"/>
          <a:ea typeface="宋体" charset="0"/>
          <a:cs typeface="宋体" charset="0"/>
        </a:defRPr>
      </a:lvl8pPr>
      <a:lvl9pPr marL="1828800" algn="ctr" rtl="0" fontAlgn="base">
        <a:spcBef>
          <a:spcPct val="0"/>
        </a:spcBef>
        <a:spcAft>
          <a:spcPct val="0"/>
        </a:spcAft>
        <a:defRPr sz="4400">
          <a:solidFill>
            <a:schemeClr val="tx2"/>
          </a:solidFill>
          <a:latin typeface="Arial" charset="0"/>
          <a:ea typeface="宋体" charset="0"/>
          <a:cs typeface="宋体"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C/Documents%20and%20Settings/Administrator/Application%20Data/Tencent/Users/522937492/QQ/WinTemp/RichOle/BW8%25VLEX4@%7b700DEA%60~O4IO.jpg" TargetMode="Externa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685800" y="2535039"/>
            <a:ext cx="7772400" cy="1470025"/>
          </a:xfrm>
          <a:extLs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0" lang="zh-CN" altLang="en-US" sz="4400" b="1" dirty="0" smtClean="0">
                <a:solidFill>
                  <a:srgbClr val="FFFFFF"/>
                </a:solidFill>
              </a:rPr>
              <a:t>教育技术水平考试</a:t>
            </a:r>
            <a:r>
              <a:rPr kumimoji="0" lang="en-US" altLang="zh-CN" sz="4400" b="1" dirty="0" smtClean="0">
                <a:solidFill>
                  <a:srgbClr val="FFFFFF"/>
                </a:solidFill>
              </a:rPr>
              <a:t/>
            </a:r>
            <a:br>
              <a:rPr kumimoji="0" lang="en-US" altLang="zh-CN" sz="4400" b="1" dirty="0" smtClean="0">
                <a:solidFill>
                  <a:srgbClr val="FFFFFF"/>
                </a:solidFill>
              </a:rPr>
            </a:br>
            <a:r>
              <a:rPr kumimoji="0" lang="zh-CN" altLang="en-US" sz="4400" b="1" dirty="0" smtClean="0">
                <a:solidFill>
                  <a:srgbClr val="FFFFFF"/>
                </a:solidFill>
              </a:rPr>
              <a:t>复习指导</a:t>
            </a:r>
          </a:p>
        </p:txBody>
      </p:sp>
      <p:sp>
        <p:nvSpPr>
          <p:cNvPr id="114692" name="Rectangle 4"/>
          <p:cNvSpPr>
            <a:spLocks noGrp="1" noChangeArrowheads="1"/>
          </p:cNvSpPr>
          <p:nvPr>
            <p:ph type="subTitle" idx="4294967295"/>
          </p:nvPr>
        </p:nvSpPr>
        <p:spPr>
          <a:xfrm>
            <a:off x="1547813" y="4724400"/>
            <a:ext cx="6400800" cy="8651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algn="ctr">
              <a:buFontTx/>
              <a:buNone/>
              <a:defRPr/>
            </a:pPr>
            <a:r>
              <a:rPr kumimoji="0" lang="en-US" altLang="zh-CN" dirty="0" smtClean="0">
                <a:ea typeface="华文细黑" charset="0"/>
                <a:cs typeface="华文细黑" charset="0"/>
              </a:rPr>
              <a:t>2015</a:t>
            </a:r>
            <a:r>
              <a:rPr kumimoji="0" lang="zh-CN" altLang="en-US" dirty="0" smtClean="0">
                <a:ea typeface="华文细黑" charset="0"/>
                <a:cs typeface="华文细黑" charset="0"/>
              </a:rPr>
              <a:t>年</a:t>
            </a:r>
            <a:r>
              <a:rPr kumimoji="0" lang="en-US" altLang="zh-CN" dirty="0" smtClean="0">
                <a:ea typeface="华文细黑" charset="0"/>
                <a:cs typeface="华文细黑" charset="0"/>
              </a:rPr>
              <a:t>10</a:t>
            </a:r>
            <a:r>
              <a:rPr kumimoji="0" lang="zh-CN" altLang="en-US" dirty="0" smtClean="0">
                <a:ea typeface="华文细黑" charset="0"/>
                <a:cs typeface="华文细黑" charset="0"/>
              </a:rPr>
              <a:t>月</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4" descr="实施与评价"/>
          <p:cNvPicPr>
            <a:picLocks noChangeAspect="1" noChangeArrowheads="1"/>
          </p:cNvPicPr>
          <p:nvPr/>
        </p:nvPicPr>
        <p:blipFill>
          <a:blip r:embed="rId2"/>
          <a:srcRect/>
          <a:stretch>
            <a:fillRect/>
          </a:stretch>
        </p:blipFill>
        <p:spPr bwMode="auto">
          <a:xfrm>
            <a:off x="-34925" y="981075"/>
            <a:ext cx="9144000" cy="5616575"/>
          </a:xfrm>
          <a:prstGeom prst="rect">
            <a:avLst/>
          </a:prstGeom>
          <a:noFill/>
          <a:ln w="9525">
            <a:noFill/>
            <a:miter lim="800000"/>
            <a:headEnd/>
            <a:tailEnd/>
          </a:ln>
        </p:spPr>
      </p:pic>
      <p:sp>
        <p:nvSpPr>
          <p:cNvPr id="307203" name="Text Box 3"/>
          <p:cNvSpPr txBox="1">
            <a:spLocks noChangeArrowheads="1"/>
          </p:cNvSpPr>
          <p:nvPr/>
        </p:nvSpPr>
        <p:spPr bwMode="auto">
          <a:xfrm>
            <a:off x="1476375" y="188913"/>
            <a:ext cx="6337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zh-CN" altLang="en-US" b="1">
                <a:solidFill>
                  <a:schemeClr val="bg1"/>
                </a:solidFill>
                <a:ea typeface="楷体_GB2312" pitchFamily="49" charset="-122"/>
              </a:rPr>
              <a:t>重点考查点梳理</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标题 1"/>
          <p:cNvSpPr>
            <a:spLocks noGrp="1"/>
          </p:cNvSpPr>
          <p:nvPr>
            <p:ph type="title" idx="4294967295"/>
          </p:nvPr>
        </p:nvSpPr>
        <p:spPr>
          <a:xfrm>
            <a:off x="1547813" y="260350"/>
            <a:ext cx="6769100" cy="777875"/>
          </a:xfrm>
        </p:spPr>
        <p:txBody>
          <a:bodyPr/>
          <a:lstStyle/>
          <a:p>
            <a:pPr marL="711200" indent="-711200" algn="ctr">
              <a:lnSpc>
                <a:spcPct val="150000"/>
              </a:lnSpc>
              <a:spcBef>
                <a:spcPct val="20000"/>
              </a:spcBef>
            </a:pPr>
            <a:r>
              <a:rPr lang="zh-CN" altLang="en-US" sz="3600" b="1" smtClean="0">
                <a:latin typeface="黑体" pitchFamily="2" charset="-122"/>
                <a:ea typeface="华文新魏" pitchFamily="2" charset="-122"/>
              </a:rPr>
              <a:t>三、技术考查要点</a:t>
            </a:r>
            <a:endParaRPr lang="en-US" altLang="zh-CN" sz="3600" b="1" smtClean="0">
              <a:latin typeface="黑体" pitchFamily="2" charset="-122"/>
              <a:ea typeface="华文新魏" pitchFamily="2" charset="-122"/>
            </a:endParaRPr>
          </a:p>
        </p:txBody>
      </p:sp>
      <p:sp>
        <p:nvSpPr>
          <p:cNvPr id="3" name="内容占位符 2"/>
          <p:cNvSpPr txBox="1">
            <a:spLocks/>
          </p:cNvSpPr>
          <p:nvPr/>
        </p:nvSpPr>
        <p:spPr bwMode="auto">
          <a:xfrm>
            <a:off x="179388" y="1412875"/>
            <a:ext cx="8856662"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lnSpc>
                <a:spcPct val="140000"/>
              </a:lnSpc>
              <a:spcBef>
                <a:spcPct val="20000"/>
              </a:spcBef>
            </a:pPr>
            <a:r>
              <a:rPr lang="en-US" altLang="zh-CN" sz="2200" b="1">
                <a:latin typeface="华文新魏" pitchFamily="2" charset="-122"/>
                <a:ea typeface="华文新魏" pitchFamily="2" charset="-122"/>
              </a:rPr>
              <a:t>1.WORD</a:t>
            </a:r>
            <a:r>
              <a:rPr lang="zh-CN" altLang="en-US" sz="2200" b="1">
                <a:latin typeface="华文新魏" pitchFamily="2" charset="-122"/>
                <a:ea typeface="华文新魏" pitchFamily="2" charset="-122"/>
              </a:rPr>
              <a:t> </a:t>
            </a:r>
            <a:endParaRPr lang="en-US" altLang="zh-CN" sz="2200" b="1">
              <a:latin typeface="华文新魏" pitchFamily="2" charset="-122"/>
              <a:ea typeface="华文新魏" pitchFamily="2" charset="-122"/>
            </a:endParaRPr>
          </a:p>
          <a:p>
            <a:pPr>
              <a:lnSpc>
                <a:spcPct val="140000"/>
              </a:lnSpc>
              <a:spcBef>
                <a:spcPct val="20000"/>
              </a:spcBef>
            </a:pP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主要编辑功能：增、删、改、修订、批注</a:t>
            </a:r>
            <a:endParaRPr lang="en-US" altLang="zh-CN" sz="2200" b="1">
              <a:latin typeface="华文新魏" pitchFamily="2" charset="-122"/>
              <a:ea typeface="华文新魏" pitchFamily="2" charset="-122"/>
            </a:endParaRPr>
          </a:p>
          <a:p>
            <a:pPr>
              <a:lnSpc>
                <a:spcPct val="140000"/>
              </a:lnSpc>
              <a:spcBef>
                <a:spcPct val="20000"/>
              </a:spcBef>
            </a:pPr>
            <a:r>
              <a:rPr lang="zh-CN" altLang="zh-CN" sz="2200" b="1">
                <a:latin typeface="华文新魏" pitchFamily="2" charset="-122"/>
                <a:ea typeface="华文新魏" pitchFamily="2" charset="-122"/>
              </a:rPr>
              <a:t>2</a:t>
            </a:r>
            <a:r>
              <a:rPr lang="en-US" altLang="zh-CN" sz="2200" b="1">
                <a:latin typeface="华文新魏" pitchFamily="2" charset="-122"/>
                <a:ea typeface="华文新魏" pitchFamily="2" charset="-122"/>
              </a:rPr>
              <a:t>. EXCEL</a:t>
            </a:r>
            <a:r>
              <a:rPr lang="zh-CN" altLang="en-US" sz="2200" b="1">
                <a:latin typeface="华文新魏" pitchFamily="2" charset="-122"/>
                <a:ea typeface="华文新魏" pitchFamily="2" charset="-122"/>
              </a:rPr>
              <a:t> </a:t>
            </a:r>
            <a:endParaRPr lang="en-US" altLang="zh-CN" sz="2200" b="1">
              <a:latin typeface="华文新魏" pitchFamily="2" charset="-122"/>
              <a:ea typeface="华文新魏" pitchFamily="2" charset="-122"/>
            </a:endParaRPr>
          </a:p>
          <a:p>
            <a:pPr>
              <a:lnSpc>
                <a:spcPct val="140000"/>
              </a:lnSpc>
              <a:spcBef>
                <a:spcPct val="20000"/>
              </a:spcBef>
            </a:pPr>
            <a:r>
              <a:rPr lang="zh-CN"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     数据处理（公式输入，常用函数－求和、求平均、排序、筛选、分类汇总）</a:t>
            </a:r>
            <a:endParaRPr lang="en-US" altLang="zh-CN" sz="2200" b="1">
              <a:latin typeface="华文新魏" pitchFamily="2" charset="-122"/>
              <a:ea typeface="华文新魏" pitchFamily="2" charset="-122"/>
            </a:endParaRPr>
          </a:p>
          <a:p>
            <a:pPr>
              <a:lnSpc>
                <a:spcPct val="140000"/>
              </a:lnSpc>
              <a:spcBef>
                <a:spcPct val="20000"/>
              </a:spcBef>
            </a:pPr>
            <a:r>
              <a:rPr lang="zh-CN" altLang="zh-CN" sz="2200" b="1">
                <a:latin typeface="华文新魏" pitchFamily="2" charset="-122"/>
                <a:ea typeface="华文新魏" pitchFamily="2" charset="-122"/>
              </a:rPr>
              <a:t>3</a:t>
            </a:r>
            <a:r>
              <a:rPr lang="en-US" altLang="zh-CN" sz="2200" b="1">
                <a:latin typeface="华文新魏" pitchFamily="2" charset="-122"/>
                <a:ea typeface="华文新魏" pitchFamily="2" charset="-122"/>
              </a:rPr>
              <a:t>.PowerPoint</a:t>
            </a:r>
          </a:p>
          <a:p>
            <a:pPr>
              <a:lnSpc>
                <a:spcPct val="140000"/>
              </a:lnSpc>
              <a:spcBef>
                <a:spcPct val="20000"/>
              </a:spcBef>
            </a:pP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插入图片、设置动画、设置母版、自选图形、对象组合等</a:t>
            </a:r>
            <a:endParaRPr lang="en-US" altLang="zh-CN" sz="2200" b="1">
              <a:latin typeface="华文新魏" pitchFamily="2" charset="-122"/>
              <a:ea typeface="华文新魏" pitchFamily="2" charset="-122"/>
            </a:endParaRPr>
          </a:p>
          <a:p>
            <a:pPr>
              <a:lnSpc>
                <a:spcPct val="140000"/>
              </a:lnSpc>
              <a:spcBef>
                <a:spcPct val="20000"/>
              </a:spcBef>
            </a:pPr>
            <a:r>
              <a:rPr lang="zh-CN" altLang="zh-CN" sz="2200" b="1">
                <a:latin typeface="华文新魏" pitchFamily="2" charset="-122"/>
                <a:ea typeface="华文新魏" pitchFamily="2" charset="-122"/>
              </a:rPr>
              <a:t>4</a:t>
            </a:r>
            <a:r>
              <a:rPr lang="en-US" altLang="zh-CN" sz="2200" b="1">
                <a:latin typeface="华文新魏" pitchFamily="2" charset="-122"/>
                <a:ea typeface="华文新魏" pitchFamily="2" charset="-122"/>
              </a:rPr>
              <a:t>.</a:t>
            </a:r>
            <a:r>
              <a:rPr lang="zh-CN" altLang="en-US" sz="2200" b="1">
                <a:latin typeface="华文新魏" pitchFamily="2" charset="-122"/>
                <a:ea typeface="华文新魏" pitchFamily="2" charset="-122"/>
              </a:rPr>
              <a:t>思维导图</a:t>
            </a:r>
            <a:endParaRPr lang="en-US" altLang="zh-CN" sz="2200" b="1">
              <a:latin typeface="华文新魏" pitchFamily="2" charset="-122"/>
              <a:ea typeface="华文新魏" pitchFamily="2" charset="-122"/>
            </a:endParaRPr>
          </a:p>
          <a:p>
            <a:pPr>
              <a:lnSpc>
                <a:spcPct val="140000"/>
              </a:lnSpc>
              <a:spcBef>
                <a:spcPct val="20000"/>
              </a:spcBef>
            </a:pP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节点插入及编辑、插入图标、导出（汇出）</a:t>
            </a:r>
            <a:endParaRPr lang="en-US" altLang="zh-CN" sz="2200" b="1">
              <a:latin typeface="华文新魏" pitchFamily="2" charset="-122"/>
              <a:ea typeface="华文新魏" pitchFamily="2" charset="-122"/>
            </a:endParaRPr>
          </a:p>
          <a:p>
            <a:pPr>
              <a:lnSpc>
                <a:spcPct val="140000"/>
              </a:lnSpc>
              <a:spcBef>
                <a:spcPct val="20000"/>
              </a:spcBef>
            </a:pPr>
            <a:r>
              <a:rPr lang="en-US" altLang="zh-CN" sz="2200" b="1">
                <a:latin typeface="华文新魏" pitchFamily="2" charset="-122"/>
                <a:ea typeface="华文新魏" pitchFamily="2" charset="-122"/>
              </a:rPr>
              <a:t>      </a:t>
            </a:r>
            <a:endParaRPr lang="zh-CN" altLang="en-US" sz="2200" b="1">
              <a:latin typeface="华文新魏"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标题 1"/>
          <p:cNvSpPr>
            <a:spLocks noGrp="1"/>
          </p:cNvSpPr>
          <p:nvPr>
            <p:ph type="title" idx="4294967295"/>
          </p:nvPr>
        </p:nvSpPr>
        <p:spPr>
          <a:xfrm>
            <a:off x="1547813" y="260350"/>
            <a:ext cx="6769100" cy="777875"/>
          </a:xfrm>
        </p:spPr>
        <p:txBody>
          <a:bodyPr/>
          <a:lstStyle/>
          <a:p>
            <a:pPr marL="711200" indent="-711200" algn="ctr">
              <a:lnSpc>
                <a:spcPct val="150000"/>
              </a:lnSpc>
              <a:spcBef>
                <a:spcPct val="20000"/>
              </a:spcBef>
            </a:pPr>
            <a:r>
              <a:rPr lang="zh-CN" altLang="en-US" sz="3600" b="1" smtClean="0">
                <a:latin typeface="黑体" pitchFamily="2" charset="-122"/>
                <a:ea typeface="华文新魏" pitchFamily="2" charset="-122"/>
              </a:rPr>
              <a:t>三、技术考查要点</a:t>
            </a:r>
            <a:endParaRPr lang="en-US" altLang="zh-CN" sz="3600" b="1" smtClean="0">
              <a:latin typeface="黑体" pitchFamily="2" charset="-122"/>
              <a:ea typeface="华文新魏" pitchFamily="2" charset="-122"/>
            </a:endParaRPr>
          </a:p>
        </p:txBody>
      </p:sp>
      <p:sp>
        <p:nvSpPr>
          <p:cNvPr id="3" name="内容占位符 2"/>
          <p:cNvSpPr txBox="1">
            <a:spLocks/>
          </p:cNvSpPr>
          <p:nvPr/>
        </p:nvSpPr>
        <p:spPr bwMode="auto">
          <a:xfrm>
            <a:off x="179388" y="1412875"/>
            <a:ext cx="8856662"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lnSpc>
                <a:spcPct val="140000"/>
              </a:lnSpc>
              <a:spcBef>
                <a:spcPct val="20000"/>
              </a:spcBef>
            </a:pPr>
            <a:r>
              <a:rPr lang="zh-CN" altLang="zh-CN" sz="2200" b="1">
                <a:latin typeface="华文新魏" pitchFamily="2" charset="-122"/>
                <a:ea typeface="华文新魏" pitchFamily="2" charset="-122"/>
              </a:rPr>
              <a:t>5</a:t>
            </a:r>
            <a:r>
              <a:rPr lang="en-US" altLang="zh-CN" sz="2200" b="1">
                <a:latin typeface="华文新魏" pitchFamily="2" charset="-122"/>
                <a:ea typeface="华文新魏" pitchFamily="2" charset="-122"/>
              </a:rPr>
              <a:t>.</a:t>
            </a:r>
            <a:r>
              <a:rPr lang="zh-CN" altLang="en-US" sz="2200" b="1">
                <a:latin typeface="华文新魏" pitchFamily="2" charset="-122"/>
                <a:ea typeface="华文新魏" pitchFamily="2" charset="-122"/>
              </a:rPr>
              <a:t> 压缩与解压</a:t>
            </a:r>
            <a:endParaRPr lang="en-US" altLang="zh-CN" sz="2200" b="1">
              <a:latin typeface="华文新魏" pitchFamily="2" charset="-122"/>
              <a:ea typeface="华文新魏" pitchFamily="2" charset="-122"/>
            </a:endParaRPr>
          </a:p>
          <a:p>
            <a:pPr>
              <a:lnSpc>
                <a:spcPct val="140000"/>
              </a:lnSpc>
              <a:spcBef>
                <a:spcPct val="20000"/>
              </a:spcBef>
            </a:pP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如：</a:t>
            </a:r>
            <a:r>
              <a:rPr lang="en-US" altLang="zh-CN" sz="2200" b="1">
                <a:latin typeface="华文新魏" pitchFamily="2" charset="-122"/>
                <a:ea typeface="华文新魏" pitchFamily="2" charset="-122"/>
              </a:rPr>
              <a:t>WINRAR</a:t>
            </a:r>
            <a:r>
              <a:rPr lang="zh-CN" altLang="en-US" sz="2200" b="1">
                <a:latin typeface="华文新魏" pitchFamily="2" charset="-122"/>
                <a:ea typeface="华文新魏" pitchFamily="2" charset="-122"/>
              </a:rPr>
              <a:t>，</a:t>
            </a:r>
            <a:r>
              <a:rPr lang="en-US" altLang="zh-CN" sz="2200" b="1">
                <a:latin typeface="华文新魏" pitchFamily="2" charset="-122"/>
                <a:ea typeface="华文新魏" pitchFamily="2" charset="-122"/>
              </a:rPr>
              <a:t>WINZIP</a:t>
            </a:r>
            <a:r>
              <a:rPr lang="zh-CN" altLang="en-US" sz="2200" b="1">
                <a:latin typeface="华文新魏" pitchFamily="2" charset="-122"/>
                <a:ea typeface="华文新魏" pitchFamily="2" charset="-122"/>
              </a:rPr>
              <a:t>等。</a:t>
            </a:r>
            <a:endParaRPr lang="en-US" altLang="zh-CN" sz="2200" b="1">
              <a:latin typeface="华文新魏" pitchFamily="2" charset="-122"/>
              <a:ea typeface="华文新魏" pitchFamily="2" charset="-122"/>
            </a:endParaRPr>
          </a:p>
          <a:p>
            <a:pPr>
              <a:lnSpc>
                <a:spcPct val="140000"/>
              </a:lnSpc>
              <a:spcBef>
                <a:spcPct val="20000"/>
              </a:spcBef>
            </a:pPr>
            <a:r>
              <a:rPr lang="zh-CN" altLang="zh-CN" sz="2200" b="1">
                <a:latin typeface="华文新魏" pitchFamily="2" charset="-122"/>
                <a:ea typeface="华文新魏" pitchFamily="2" charset="-122"/>
              </a:rPr>
              <a:t>6</a:t>
            </a: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常用的图片和声音处理软件</a:t>
            </a:r>
            <a:r>
              <a:rPr lang="zh-CN"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     </a:t>
            </a:r>
            <a:endParaRPr lang="en-US" altLang="zh-CN" sz="2200" b="1">
              <a:latin typeface="华文新魏" pitchFamily="2" charset="-122"/>
              <a:ea typeface="华文新魏" pitchFamily="2" charset="-122"/>
            </a:endParaRPr>
          </a:p>
          <a:p>
            <a:pPr>
              <a:lnSpc>
                <a:spcPct val="140000"/>
              </a:lnSpc>
              <a:spcBef>
                <a:spcPct val="20000"/>
              </a:spcBef>
            </a:pPr>
            <a:r>
              <a:rPr lang="en-US" altLang="zh-CN" sz="2200" b="1">
                <a:latin typeface="华文新魏" pitchFamily="2" charset="-122"/>
                <a:ea typeface="华文新魏" pitchFamily="2" charset="-122"/>
              </a:rPr>
              <a:t>     </a:t>
            </a:r>
            <a:r>
              <a:rPr lang="zh-CN" altLang="zh-CN" sz="2200" b="1">
                <a:latin typeface="华文新魏" pitchFamily="2" charset="-122"/>
                <a:ea typeface="华文新魏" pitchFamily="2" charset="-122"/>
              </a:rPr>
              <a:t>P</a:t>
            </a:r>
            <a:r>
              <a:rPr lang="en-US" altLang="zh-CN" sz="2200" b="1">
                <a:latin typeface="华文新魏" pitchFamily="2" charset="-122"/>
                <a:ea typeface="华文新魏" pitchFamily="2" charset="-122"/>
              </a:rPr>
              <a:t>hotoshop</a:t>
            </a:r>
            <a:r>
              <a:rPr lang="zh-CN" altLang="en-US" sz="2200" b="1">
                <a:latin typeface="华文新魏" pitchFamily="2" charset="-122"/>
                <a:ea typeface="华文新魏" pitchFamily="2" charset="-122"/>
              </a:rPr>
              <a:t> </a:t>
            </a:r>
            <a:r>
              <a:rPr lang="en-US" altLang="zh-CN" sz="2200" b="1">
                <a:latin typeface="华文新魏" pitchFamily="2" charset="-122"/>
                <a:ea typeface="华文新魏" pitchFamily="2" charset="-122"/>
              </a:rPr>
              <a:t>,</a:t>
            </a:r>
            <a:r>
              <a:rPr lang="zh-CN" altLang="zh-CN" sz="2200" b="1">
                <a:latin typeface="华文新魏" pitchFamily="2" charset="-122"/>
                <a:ea typeface="华文新魏" pitchFamily="2" charset="-122"/>
              </a:rPr>
              <a:t>C</a:t>
            </a:r>
            <a:r>
              <a:rPr lang="en-US" altLang="zh-CN" sz="2200" b="1">
                <a:latin typeface="华文新魏" pitchFamily="2" charset="-122"/>
                <a:ea typeface="华文新魏" pitchFamily="2" charset="-122"/>
              </a:rPr>
              <a:t>oolEdit</a:t>
            </a:r>
          </a:p>
          <a:p>
            <a:pPr>
              <a:lnSpc>
                <a:spcPct val="140000"/>
              </a:lnSpc>
              <a:spcBef>
                <a:spcPct val="20000"/>
              </a:spcBef>
            </a:pPr>
            <a:r>
              <a:rPr lang="zh-CN" altLang="zh-CN" sz="2200" b="1">
                <a:latin typeface="华文新魏" pitchFamily="2" charset="-122"/>
                <a:ea typeface="华文新魏" pitchFamily="2" charset="-122"/>
              </a:rPr>
              <a:t>7</a:t>
            </a:r>
            <a:r>
              <a:rPr lang="en-US" altLang="zh-CN" sz="2200" b="1">
                <a:latin typeface="华文新魏" pitchFamily="2" charset="-122"/>
                <a:ea typeface="华文新魏" pitchFamily="2" charset="-122"/>
              </a:rPr>
              <a:t>. </a:t>
            </a:r>
            <a:r>
              <a:rPr lang="zh-CN" altLang="en-US" sz="2200" b="1">
                <a:latin typeface="华文新魏" pitchFamily="2" charset="-122"/>
                <a:ea typeface="华文新魏" pitchFamily="2" charset="-122"/>
              </a:rPr>
              <a:t>博客的设计</a:t>
            </a:r>
            <a:r>
              <a:rPr lang="en-US" altLang="zh-CN" sz="2200" b="1">
                <a:latin typeface="华文新魏" pitchFamily="2" charset="-122"/>
                <a:ea typeface="华文新魏" pitchFamily="2" charset="-122"/>
              </a:rPr>
              <a:t> </a:t>
            </a:r>
          </a:p>
          <a:p>
            <a:pPr>
              <a:lnSpc>
                <a:spcPct val="140000"/>
              </a:lnSpc>
              <a:spcBef>
                <a:spcPct val="20000"/>
              </a:spcBef>
            </a:pPr>
            <a:r>
              <a:rPr lang="en-US" altLang="zh-CN" sz="2200" b="1">
                <a:latin typeface="华文新魏" pitchFamily="2" charset="-122"/>
                <a:ea typeface="华文新魏" pitchFamily="2" charset="-122"/>
              </a:rPr>
              <a:t>      </a:t>
            </a:r>
            <a:endParaRPr lang="zh-CN" altLang="en-US" sz="2200" b="1">
              <a:latin typeface="华文新魏"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4294967295"/>
          </p:nvPr>
        </p:nvSpPr>
        <p:spPr>
          <a:xfrm>
            <a:off x="468313" y="1412875"/>
            <a:ext cx="8064500" cy="5184775"/>
          </a:xfrm>
        </p:spPr>
        <p:txBody>
          <a:bodyPr lIns="0"/>
          <a:lstStyle/>
          <a:p>
            <a:pPr marL="990600" lvl="1" indent="-533400">
              <a:lnSpc>
                <a:spcPct val="120000"/>
              </a:lnSpc>
              <a:buClr>
                <a:schemeClr val="folHlink"/>
              </a:buClr>
              <a:buSzPct val="60000"/>
              <a:buFont typeface="Wingdings" pitchFamily="2" charset="2"/>
              <a:buNone/>
            </a:pPr>
            <a:endParaRPr kumimoji="0" lang="zh-CN" altLang="en-US" sz="2800" b="1" dirty="0" smtClean="0">
              <a:solidFill>
                <a:srgbClr val="000099"/>
              </a:solidFill>
              <a:ea typeface="宋体" pitchFamily="2" charset="-122"/>
            </a:endParaRPr>
          </a:p>
          <a:p>
            <a:pPr marL="457200" indent="-457200">
              <a:lnSpc>
                <a:spcPct val="80000"/>
              </a:lnSpc>
              <a:buFont typeface="Wingdings" pitchFamily="2" charset="2"/>
              <a:buNone/>
            </a:pPr>
            <a:r>
              <a:rPr kumimoji="0" lang="en-US" altLang="zh-CN" sz="2800" b="1" dirty="0" smtClean="0">
                <a:ea typeface="华文新魏" pitchFamily="2" charset="-122"/>
              </a:rPr>
              <a:t>1</a:t>
            </a:r>
            <a:r>
              <a:rPr kumimoji="0" lang="zh-CN" altLang="en-US" sz="2800" b="1" dirty="0" smtClean="0">
                <a:ea typeface="华文新魏" pitchFamily="2" charset="-122"/>
              </a:rPr>
              <a:t>、</a:t>
            </a:r>
            <a:r>
              <a:rPr kumimoji="0" lang="zh-CN" altLang="en-US" sz="2800" dirty="0" smtClean="0"/>
              <a:t>行动研究中的观察是指对行动的过程、结果、背景以及行动者的特点的考察。下列做法中，不属于行动研究中的观察的是（  ）</a:t>
            </a:r>
          </a:p>
          <a:p>
            <a:pPr marL="990600" lvl="1" indent="-533400">
              <a:lnSpc>
                <a:spcPct val="120000"/>
              </a:lnSpc>
              <a:buFontTx/>
              <a:buNone/>
            </a:pPr>
            <a:r>
              <a:rPr kumimoji="0" lang="en-US" altLang="zh-CN" sz="2800" dirty="0" smtClean="0"/>
              <a:t>A.</a:t>
            </a:r>
            <a:r>
              <a:rPr kumimoji="0" lang="zh-CN" altLang="en-US" sz="2800" dirty="0" smtClean="0"/>
              <a:t>借助技术手段记录数据，然后观看并进行记录</a:t>
            </a:r>
          </a:p>
          <a:p>
            <a:pPr marL="990600" lvl="1" indent="-533400">
              <a:lnSpc>
                <a:spcPct val="80000"/>
              </a:lnSpc>
              <a:buFontTx/>
              <a:buNone/>
            </a:pPr>
            <a:r>
              <a:rPr kumimoji="0" lang="en-US" altLang="zh-CN" sz="2800" dirty="0" smtClean="0"/>
              <a:t>B.</a:t>
            </a:r>
            <a:r>
              <a:rPr kumimoji="0" lang="zh-CN" altLang="en-US" sz="2800" dirty="0" smtClean="0"/>
              <a:t>归纳整理各种现象，分析结果并做出判断和评价</a:t>
            </a:r>
          </a:p>
          <a:p>
            <a:pPr marL="990600" lvl="1" indent="-533400">
              <a:lnSpc>
                <a:spcPct val="80000"/>
              </a:lnSpc>
              <a:buFontTx/>
              <a:buNone/>
            </a:pPr>
            <a:r>
              <a:rPr kumimoji="0" lang="en-US" altLang="zh-CN" sz="2800" dirty="0" smtClean="0"/>
              <a:t>C.</a:t>
            </a:r>
            <a:r>
              <a:rPr kumimoji="0" lang="zh-CN" altLang="en-US" sz="2800" dirty="0" smtClean="0"/>
              <a:t>现场进行交流互动，倾听和观看参与者的言行</a:t>
            </a:r>
          </a:p>
          <a:p>
            <a:pPr marL="990600" lvl="1" indent="-533400">
              <a:lnSpc>
                <a:spcPct val="80000"/>
              </a:lnSpc>
              <a:buFontTx/>
              <a:buNone/>
            </a:pPr>
            <a:r>
              <a:rPr kumimoji="0" lang="en-US" altLang="zh-CN" sz="2800" dirty="0" smtClean="0"/>
              <a:t>D.</a:t>
            </a:r>
            <a:r>
              <a:rPr kumimoji="0" lang="zh-CN" altLang="en-US" sz="2800" dirty="0" smtClean="0"/>
              <a:t>针对一些陌生的现象进行比较全面的了解</a:t>
            </a:r>
            <a:endParaRPr kumimoji="0" lang="zh-CN" altLang="en-US" sz="2800" b="1" dirty="0" smtClean="0">
              <a:ea typeface="华文新魏" pitchFamily="2" charset="-122"/>
            </a:endParaRPr>
          </a:p>
          <a:p>
            <a:pPr marL="990600" lvl="1" indent="-533400">
              <a:lnSpc>
                <a:spcPct val="120000"/>
              </a:lnSpc>
              <a:buClr>
                <a:schemeClr val="folHlink"/>
              </a:buClr>
              <a:buSzPct val="60000"/>
              <a:buFont typeface="Wingdings" pitchFamily="2" charset="2"/>
              <a:buNone/>
            </a:pPr>
            <a:endParaRPr kumimoji="0" lang="zh-CN" altLang="en-US" sz="2800" b="1" dirty="0" smtClean="0">
              <a:ea typeface="华文新魏" pitchFamily="2" charset="-122"/>
            </a:endParaRPr>
          </a:p>
          <a:p>
            <a:pPr marL="457200" indent="-457200">
              <a:lnSpc>
                <a:spcPct val="80000"/>
              </a:lnSpc>
              <a:buFontTx/>
              <a:buNone/>
            </a:pPr>
            <a:endParaRPr kumimoji="0" lang="zh-CN" altLang="en-US" sz="2800" dirty="0" smtClean="0"/>
          </a:p>
        </p:txBody>
      </p:sp>
      <p:sp>
        <p:nvSpPr>
          <p:cNvPr id="28682" name="Text Box 10"/>
          <p:cNvSpPr txBox="1">
            <a:spLocks noChangeArrowheads="1"/>
          </p:cNvSpPr>
          <p:nvPr/>
        </p:nvSpPr>
        <p:spPr bwMode="auto">
          <a:xfrm>
            <a:off x="4787900" y="2276475"/>
            <a:ext cx="360363" cy="366713"/>
          </a:xfrm>
          <a:prstGeom prst="rect">
            <a:avLst/>
          </a:prstGeom>
          <a:noFill/>
          <a:ln w="9525">
            <a:noFill/>
            <a:miter lim="800000"/>
            <a:headEnd/>
            <a:tailEnd/>
          </a:ln>
          <a:effectLst>
            <a:prstShdw prst="shdw17" dist="17961" dir="2700000">
              <a:srgbClr val="708688"/>
            </a:prstShdw>
          </a:effectLst>
        </p:spPr>
        <p:txBody>
          <a:bodyPr>
            <a:spAutoFit/>
          </a:bodyPr>
          <a:lstStyle/>
          <a:p>
            <a:pPr>
              <a:spcBef>
                <a:spcPct val="50000"/>
              </a:spcBef>
            </a:pPr>
            <a:endParaRPr lang="zh-CN" altLang="en-US" sz="1800">
              <a:ea typeface="黑体" pitchFamily="2" charset="-122"/>
            </a:endParaRPr>
          </a:p>
        </p:txBody>
      </p:sp>
      <p:sp>
        <p:nvSpPr>
          <p:cNvPr id="28683" name="Text Box 11"/>
          <p:cNvSpPr txBox="1">
            <a:spLocks noChangeArrowheads="1"/>
          </p:cNvSpPr>
          <p:nvPr/>
        </p:nvSpPr>
        <p:spPr bwMode="auto">
          <a:xfrm>
            <a:off x="5580112" y="2708920"/>
            <a:ext cx="360363" cy="396875"/>
          </a:xfrm>
          <a:prstGeom prst="rect">
            <a:avLst/>
          </a:prstGeom>
          <a:noFill/>
          <a:ln w="9525">
            <a:noFill/>
            <a:miter lim="800000"/>
            <a:headEnd/>
            <a:tailEnd/>
          </a:ln>
          <a:effectLst>
            <a:prstShdw prst="shdw17" dist="17961" dir="2700000">
              <a:srgbClr val="708688"/>
            </a:prstShdw>
          </a:effectLst>
        </p:spPr>
        <p:txBody>
          <a:bodyPr>
            <a:spAutoFit/>
          </a:bodyPr>
          <a:lstStyle/>
          <a:p>
            <a:pPr>
              <a:spcBef>
                <a:spcPct val="50000"/>
              </a:spcBef>
            </a:pPr>
            <a:r>
              <a:rPr lang="en-US" altLang="zh-CN" sz="2000" b="1" dirty="0">
                <a:solidFill>
                  <a:srgbClr val="FF3300"/>
                </a:solidFill>
                <a:ea typeface="黑体" pitchFamily="2" charset="-122"/>
              </a:rPr>
              <a:t>B</a:t>
            </a:r>
          </a:p>
        </p:txBody>
      </p:sp>
      <p:sp>
        <p:nvSpPr>
          <p:cNvPr id="6"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83"/>
                                        </p:tgtEl>
                                        <p:attrNameLst>
                                          <p:attrName>style.visibility</p:attrName>
                                        </p:attrNameLst>
                                      </p:cBhvr>
                                      <p:to>
                                        <p:strVal val="visible"/>
                                      </p:to>
                                    </p:set>
                                    <p:animEffect transition="in" filter="blinds(horizontal)">
                                      <p:cBhvr>
                                        <p:cTn id="7" dur="500"/>
                                        <p:tgtEl>
                                          <p:spTgt spid="28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714348" y="1357298"/>
            <a:ext cx="7993063"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r>
              <a:rPr lang="zh-CN" altLang="en-US" sz="2600" b="1" dirty="0" smtClean="0">
                <a:latin typeface="楷体_GB2312" pitchFamily="49" charset="-122"/>
                <a:ea typeface="楷体_GB2312" pitchFamily="49" charset="-122"/>
              </a:rPr>
              <a:t>  作为一个范例，下图的一级</a:t>
            </a:r>
            <a:r>
              <a:rPr lang="zh-CN" altLang="en-US" sz="2600" b="1" dirty="0">
                <a:latin typeface="楷体_GB2312" pitchFamily="49" charset="-122"/>
                <a:ea typeface="楷体_GB2312" pitchFamily="49" charset="-122"/>
              </a:rPr>
              <a:t>节点是教学内容，二级节点是围绕该教学内容设计的三个不同层次的三个教学目标</a:t>
            </a:r>
            <a:r>
              <a:rPr lang="zh-CN" altLang="en-US" sz="2600" b="1" dirty="0" smtClean="0">
                <a:latin typeface="楷体_GB2312" pitchFamily="49" charset="-122"/>
                <a:ea typeface="楷体_GB2312" pitchFamily="49" charset="-122"/>
              </a:rPr>
              <a:t>。</a:t>
            </a:r>
            <a:endParaRPr lang="en-US" altLang="zh-CN" sz="2600" b="1" dirty="0" smtClean="0">
              <a:latin typeface="楷体_GB2312" pitchFamily="49" charset="-122"/>
              <a:ea typeface="楷体_GB2312" pitchFamily="49" charset="-122"/>
            </a:endParaRPr>
          </a:p>
          <a:p>
            <a:r>
              <a:rPr lang="zh-CN" altLang="en-US" sz="2600" b="1" dirty="0" smtClean="0">
                <a:latin typeface="楷体_GB2312" pitchFamily="49" charset="-122"/>
                <a:ea typeface="楷体_GB2312" pitchFamily="49" charset="-122"/>
              </a:rPr>
              <a:t>  请</a:t>
            </a:r>
            <a:r>
              <a:rPr lang="zh-CN" altLang="en-US" sz="2600" b="1" dirty="0">
                <a:latin typeface="楷体_GB2312" pitchFamily="49" charset="-122"/>
                <a:ea typeface="楷体_GB2312" pitchFamily="49" charset="-122"/>
              </a:rPr>
              <a:t>仿造该范例，参考布卢姆的认知领域教学目标分类层次，</a:t>
            </a:r>
            <a:r>
              <a:rPr lang="zh-CN" altLang="en-US" sz="2600" b="1" dirty="0">
                <a:solidFill>
                  <a:srgbClr val="000099"/>
                </a:solidFill>
                <a:latin typeface="楷体_GB2312" pitchFamily="49" charset="-122"/>
                <a:ea typeface="楷体_GB2312" pitchFamily="49" charset="-122"/>
              </a:rPr>
              <a:t>为教学内容“古诗词三首”设计至少</a:t>
            </a:r>
            <a:r>
              <a:rPr lang="en-US" altLang="zh-CN" sz="2600" b="1" dirty="0">
                <a:solidFill>
                  <a:srgbClr val="000099"/>
                </a:solidFill>
                <a:latin typeface="楷体_GB2312" pitchFamily="49" charset="-122"/>
                <a:ea typeface="楷体_GB2312" pitchFamily="49" charset="-122"/>
              </a:rPr>
              <a:t>2</a:t>
            </a:r>
            <a:r>
              <a:rPr lang="zh-CN" altLang="en-US" sz="2600" b="1" dirty="0">
                <a:solidFill>
                  <a:srgbClr val="000099"/>
                </a:solidFill>
                <a:latin typeface="楷体_GB2312" pitchFamily="49" charset="-122"/>
                <a:ea typeface="楷体_GB2312" pitchFamily="49" charset="-122"/>
              </a:rPr>
              <a:t>个不同层次的教学</a:t>
            </a:r>
            <a:r>
              <a:rPr lang="zh-CN" altLang="en-US" sz="2600" b="1" dirty="0" smtClean="0">
                <a:solidFill>
                  <a:srgbClr val="000099"/>
                </a:solidFill>
                <a:latin typeface="楷体_GB2312" pitchFamily="49" charset="-122"/>
                <a:ea typeface="楷体_GB2312" pitchFamily="49" charset="-122"/>
              </a:rPr>
              <a:t>目标</a:t>
            </a:r>
            <a:r>
              <a:rPr lang="zh-CN" altLang="en-US" sz="2600" b="1" dirty="0" smtClean="0">
                <a:latin typeface="楷体_GB2312" pitchFamily="49" charset="-122"/>
                <a:ea typeface="楷体_GB2312" pitchFamily="49" charset="-122"/>
              </a:rPr>
              <a:t>，</a:t>
            </a:r>
            <a:r>
              <a:rPr lang="zh-CN" altLang="en-US" sz="2600" b="1" dirty="0">
                <a:solidFill>
                  <a:srgbClr val="000099"/>
                </a:solidFill>
                <a:latin typeface="楷体_GB2312" pitchFamily="49" charset="-122"/>
                <a:ea typeface="楷体_GB2312" pitchFamily="49" charset="-122"/>
              </a:rPr>
              <a:t>依次填写在二级节点</a:t>
            </a:r>
            <a:r>
              <a:rPr lang="zh-CN" altLang="en-US" sz="2600" b="1" dirty="0" smtClean="0">
                <a:solidFill>
                  <a:srgbClr val="000099"/>
                </a:solidFill>
                <a:latin typeface="楷体_GB2312" pitchFamily="49" charset="-122"/>
                <a:ea typeface="楷体_GB2312" pitchFamily="49" charset="-122"/>
              </a:rPr>
              <a:t>中</a:t>
            </a:r>
            <a:endParaRPr lang="en-US" altLang="zh-CN" sz="2600" dirty="0">
              <a:latin typeface="楷体_GB2312" pitchFamily="49" charset="-122"/>
              <a:ea typeface="楷体_GB2312" pitchFamily="49" charset="-122"/>
            </a:endParaRPr>
          </a:p>
        </p:txBody>
      </p:sp>
      <p:sp>
        <p:nvSpPr>
          <p:cNvPr id="49155" name="Rectangle 3"/>
          <p:cNvSpPr>
            <a:spLocks noChangeArrowheads="1"/>
          </p:cNvSpPr>
          <p:nvPr/>
        </p:nvSpPr>
        <p:spPr bwMode="auto">
          <a:xfrm>
            <a:off x="1588" y="1268413"/>
            <a:ext cx="82586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2000" b="1" dirty="0" smtClean="0"/>
              <a:t>例题</a:t>
            </a:r>
            <a:r>
              <a:rPr lang="zh-CN" altLang="zh-CN" sz="2000" b="1" dirty="0"/>
              <a:t>2</a:t>
            </a:r>
            <a:endParaRPr lang="zh-CN" altLang="en-US" sz="2000" b="1" dirty="0"/>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pic>
        <p:nvPicPr>
          <p:cNvPr id="5" name="图片 8" descr="C:\Documents and Settings\Administrator\Application Data\Tencent\Users\522937492\QQ\WinTemp\RichOle\BW8%VLEX4@{700DEA`~O4IO.jpg"/>
          <p:cNvPicPr>
            <a:picLocks noChangeAspect="1" noChangeArrowheads="1"/>
          </p:cNvPicPr>
          <p:nvPr/>
        </p:nvPicPr>
        <p:blipFill>
          <a:blip r:embed="rId2" r:link="rId3"/>
          <a:srcRect l="6552" t="23694" r="16701" b="34386"/>
          <a:stretch>
            <a:fillRect/>
          </a:stretch>
        </p:blipFill>
        <p:spPr bwMode="auto">
          <a:xfrm>
            <a:off x="785786" y="3929066"/>
            <a:ext cx="7640760" cy="2714644"/>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785786" y="1357298"/>
            <a:ext cx="7993063" cy="1383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a:lnSpc>
                <a:spcPct val="120000"/>
              </a:lnSpc>
              <a:spcBef>
                <a:spcPct val="30000"/>
              </a:spcBef>
            </a:pPr>
            <a:r>
              <a:rPr lang="zh-CN" altLang="en-US" sz="2200" b="1" dirty="0" smtClean="0">
                <a:ea typeface="华文新魏" pitchFamily="2" charset="-122"/>
              </a:rPr>
              <a:t>请</a:t>
            </a:r>
            <a:r>
              <a:rPr lang="zh-CN" altLang="en-US" sz="2200" b="1" dirty="0">
                <a:ea typeface="华文新魏" pitchFamily="2" charset="-122"/>
              </a:rPr>
              <a:t>按照如下要求分析此活动</a:t>
            </a:r>
            <a:r>
              <a:rPr lang="zh-CN" altLang="en-US" sz="2200" b="1" dirty="0" smtClean="0">
                <a:ea typeface="华文新魏" pitchFamily="2" charset="-122"/>
              </a:rPr>
              <a:t>设计</a:t>
            </a:r>
            <a:endParaRPr lang="zh-CN" altLang="en-US" sz="2200" b="1" dirty="0">
              <a:ea typeface="华文新魏" pitchFamily="2" charset="-122"/>
            </a:endParaRPr>
          </a:p>
          <a:p>
            <a:pPr>
              <a:lnSpc>
                <a:spcPct val="120000"/>
              </a:lnSpc>
              <a:spcBef>
                <a:spcPct val="30000"/>
              </a:spcBef>
            </a:pPr>
            <a:r>
              <a:rPr lang="zh-CN" altLang="en-US" sz="2200" b="1" dirty="0">
                <a:ea typeface="华文新魏" pitchFamily="2" charset="-122"/>
              </a:rPr>
              <a:t> </a:t>
            </a:r>
            <a:r>
              <a:rPr lang="zh-CN" altLang="en-US" sz="2200" b="1" dirty="0" smtClean="0">
                <a:ea typeface="华文新魏" pitchFamily="2" charset="-122"/>
              </a:rPr>
              <a:t>  下方的实施活动可能</a:t>
            </a:r>
            <a:r>
              <a:rPr lang="zh-CN" altLang="en-US" sz="2200" b="1" dirty="0">
                <a:ea typeface="华文新魏" pitchFamily="2" charset="-122"/>
              </a:rPr>
              <a:t>遇到的至少</a:t>
            </a:r>
            <a:r>
              <a:rPr lang="en-US" altLang="zh-CN" sz="2200" b="1" dirty="0">
                <a:ea typeface="华文新魏" pitchFamily="2" charset="-122"/>
              </a:rPr>
              <a:t>2</a:t>
            </a:r>
            <a:r>
              <a:rPr lang="zh-CN" altLang="en-US" sz="2200" b="1" dirty="0">
                <a:ea typeface="华文新魏" pitchFamily="2" charset="-122"/>
              </a:rPr>
              <a:t>个问题以及预防措施，要求从</a:t>
            </a:r>
            <a:r>
              <a:rPr lang="zh-CN" altLang="en-US" sz="2200" b="1" dirty="0">
                <a:solidFill>
                  <a:srgbClr val="FF3300"/>
                </a:solidFill>
                <a:ea typeface="华文新魏" pitchFamily="2" charset="-122"/>
              </a:rPr>
              <a:t>学生参与、分组策略</a:t>
            </a:r>
            <a:r>
              <a:rPr lang="zh-CN" altLang="en-US" sz="2200" b="1" dirty="0">
                <a:ea typeface="华文新魏" pitchFamily="2" charset="-122"/>
              </a:rPr>
              <a:t>的角度考虑</a:t>
            </a:r>
            <a:r>
              <a:rPr lang="zh-CN" altLang="en-US" sz="2200" b="1" dirty="0" smtClean="0">
                <a:ea typeface="华文新魏" pitchFamily="2" charset="-122"/>
              </a:rPr>
              <a:t>；</a:t>
            </a:r>
            <a:endParaRPr lang="en-US" altLang="zh-CN" sz="2200" dirty="0"/>
          </a:p>
        </p:txBody>
      </p:sp>
      <p:sp>
        <p:nvSpPr>
          <p:cNvPr id="62467" name="Rectangle 3"/>
          <p:cNvSpPr>
            <a:spLocks noChangeArrowheads="1"/>
          </p:cNvSpPr>
          <p:nvPr/>
        </p:nvSpPr>
        <p:spPr bwMode="auto">
          <a:xfrm>
            <a:off x="0" y="1268413"/>
            <a:ext cx="12239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2000" b="1" dirty="0" smtClean="0"/>
              <a:t>例题</a:t>
            </a:r>
            <a:r>
              <a:rPr lang="zh-CN" altLang="zh-CN" sz="2000" b="1" dirty="0"/>
              <a:t>3</a:t>
            </a:r>
            <a:endParaRPr lang="zh-CN" altLang="en-US" sz="2000" b="1" dirty="0"/>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graphicFrame>
        <p:nvGraphicFramePr>
          <p:cNvPr id="5" name="Group 2"/>
          <p:cNvGraphicFramePr>
            <a:graphicFrameLocks noGrp="1"/>
          </p:cNvGraphicFramePr>
          <p:nvPr/>
        </p:nvGraphicFramePr>
        <p:xfrm>
          <a:off x="941414" y="2911486"/>
          <a:ext cx="7416800" cy="3517910"/>
        </p:xfrm>
        <a:graphic>
          <a:graphicData uri="http://schemas.openxmlformats.org/drawingml/2006/table">
            <a:tbl>
              <a:tblPr/>
              <a:tblGrid>
                <a:gridCol w="7416800"/>
              </a:tblGrid>
              <a:tr h="3517910">
                <a:tc>
                  <a:txBody>
                    <a:bodyPr/>
                    <a:lstStyle/>
                    <a:p>
                      <a:pPr marL="342900" marR="0" lvl="0" indent="-85725" algn="l" defTabSz="914400" rtl="0" eaLnBrk="1" fontAlgn="base" latinLnBrk="0" hangingPunct="1">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a:t>
                      </a:r>
                      <a:r>
                        <a:rPr kumimoji="0" lang="zh-CN" altLang="en-US" sz="2200" b="1" i="0" u="none" strike="noStrike" cap="none" normalizeH="0" baseline="0" dirty="0" smtClean="0">
                          <a:ln>
                            <a:noFill/>
                          </a:ln>
                          <a:solidFill>
                            <a:schemeClr val="tx1"/>
                          </a:solidFill>
                          <a:effectLst/>
                          <a:latin typeface="Arial" charset="0"/>
                          <a:ea typeface="华文新魏" pitchFamily="2" charset="-122"/>
                        </a:rPr>
                        <a:t>活动主题</a:t>
                      </a:r>
                      <a:r>
                        <a:rPr kumimoji="0" lang="en-US" altLang="zh-CN" sz="2200" b="1" i="0" u="none" strike="noStrike" cap="none" normalizeH="0" baseline="0" dirty="0" smtClean="0">
                          <a:ln>
                            <a:noFill/>
                          </a:ln>
                          <a:solidFill>
                            <a:schemeClr val="tx1"/>
                          </a:solidFill>
                          <a:effectLst/>
                          <a:latin typeface="Arial" charset="0"/>
                          <a:ea typeface="华文新魏" pitchFamily="2" charset="-122"/>
                        </a:rPr>
                        <a:t>】</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zh-CN" altLang="en-US" sz="2200" b="1" i="0" u="none" strike="noStrike" cap="none" normalizeH="0" baseline="0" dirty="0" smtClean="0">
                          <a:ln>
                            <a:noFill/>
                          </a:ln>
                          <a:solidFill>
                            <a:schemeClr val="tx1"/>
                          </a:solidFill>
                          <a:effectLst/>
                          <a:latin typeface="Arial" charset="0"/>
                          <a:ea typeface="华文新魏" pitchFamily="2" charset="-122"/>
                        </a:rPr>
                        <a:t>分析并总结课文介绍的几类新型玻璃的特点与用途。</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a:t>
                      </a:r>
                      <a:r>
                        <a:rPr kumimoji="0" lang="zh-CN" altLang="en-US" sz="2200" b="1" i="0" u="none" strike="noStrike" cap="none" normalizeH="0" baseline="0" dirty="0" smtClean="0">
                          <a:ln>
                            <a:noFill/>
                          </a:ln>
                          <a:solidFill>
                            <a:schemeClr val="tx1"/>
                          </a:solidFill>
                          <a:effectLst/>
                          <a:latin typeface="Arial" charset="0"/>
                          <a:ea typeface="华文新魏" pitchFamily="2" charset="-122"/>
                        </a:rPr>
                        <a:t>活动流程</a:t>
                      </a:r>
                      <a:r>
                        <a:rPr kumimoji="0" lang="en-US" altLang="zh-CN" sz="2200" b="1" i="0" u="none" strike="noStrike" cap="none" normalizeH="0" baseline="0" dirty="0" smtClean="0">
                          <a:ln>
                            <a:noFill/>
                          </a:ln>
                          <a:solidFill>
                            <a:schemeClr val="tx1"/>
                          </a:solidFill>
                          <a:effectLst/>
                          <a:latin typeface="Arial" charset="0"/>
                          <a:ea typeface="华文新魏" pitchFamily="2" charset="-122"/>
                        </a:rPr>
                        <a:t>】</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1. </a:t>
                      </a:r>
                      <a:r>
                        <a:rPr kumimoji="0" lang="zh-CN" altLang="en-US" sz="2200" b="1" i="0" u="none" strike="noStrike" cap="none" normalizeH="0" baseline="0" dirty="0" smtClean="0">
                          <a:ln>
                            <a:noFill/>
                          </a:ln>
                          <a:solidFill>
                            <a:schemeClr val="tx1"/>
                          </a:solidFill>
                          <a:effectLst/>
                          <a:latin typeface="Arial" charset="0"/>
                          <a:ea typeface="华文新魏" pitchFamily="2" charset="-122"/>
                        </a:rPr>
                        <a:t>教师布置任务：要求学生仔细阅读课文，分析并总结出本课介绍的几类新型玻璃的特点与用途。学生应在自读课文的同时随时记录，然后讨论。</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2. </a:t>
                      </a:r>
                      <a:r>
                        <a:rPr kumimoji="0" lang="zh-CN" altLang="en-US" sz="2200" b="1" i="0" u="none" strike="noStrike" cap="none" normalizeH="0" baseline="0" dirty="0" smtClean="0">
                          <a:ln>
                            <a:noFill/>
                          </a:ln>
                          <a:solidFill>
                            <a:schemeClr val="tx1"/>
                          </a:solidFill>
                          <a:effectLst/>
                          <a:latin typeface="Arial" charset="0"/>
                          <a:ea typeface="华文新魏" pitchFamily="2" charset="-122"/>
                        </a:rPr>
                        <a:t>学生自读课文，并记录自己得出的结论。</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3. </a:t>
                      </a:r>
                      <a:r>
                        <a:rPr kumimoji="0" lang="zh-CN" altLang="en-US" sz="2200" b="1" i="0" u="none" strike="noStrike" cap="none" normalizeH="0" baseline="0" dirty="0" smtClean="0">
                          <a:ln>
                            <a:noFill/>
                          </a:ln>
                          <a:solidFill>
                            <a:schemeClr val="tx1"/>
                          </a:solidFill>
                          <a:effectLst/>
                          <a:latin typeface="Arial" charset="0"/>
                          <a:ea typeface="华文新魏" pitchFamily="2" charset="-122"/>
                        </a:rPr>
                        <a:t>教师组织讨论：请同学们以四人为小组，相互讨论自己的想法。</a:t>
                      </a:r>
                    </a:p>
                    <a:p>
                      <a:pPr marL="342900" marR="0" lvl="0" indent="-85725" algn="l" defTabSz="914400" rtl="0" eaLnBrk="0" fontAlgn="base" latinLnBrk="0" hangingPunct="0">
                        <a:lnSpc>
                          <a:spcPct val="100000"/>
                        </a:lnSpc>
                        <a:spcBef>
                          <a:spcPct val="0"/>
                        </a:spcBef>
                        <a:spcAft>
                          <a:spcPct val="0"/>
                        </a:spcAft>
                        <a:buClrTx/>
                        <a:buSzTx/>
                        <a:buFontTx/>
                        <a:buNone/>
                        <a:tabLst/>
                      </a:pPr>
                      <a:r>
                        <a:rPr kumimoji="0" lang="en-US" altLang="zh-CN" sz="2200" b="1" i="0" u="none" strike="noStrike" cap="none" normalizeH="0" baseline="0" dirty="0" smtClean="0">
                          <a:ln>
                            <a:noFill/>
                          </a:ln>
                          <a:solidFill>
                            <a:schemeClr val="tx1"/>
                          </a:solidFill>
                          <a:effectLst/>
                          <a:latin typeface="Arial" charset="0"/>
                          <a:ea typeface="华文新魏" pitchFamily="2" charset="-122"/>
                        </a:rPr>
                        <a:t>4</a:t>
                      </a:r>
                      <a:r>
                        <a:rPr kumimoji="0" lang="zh-CN" altLang="en-US" sz="2200" b="1" i="0" u="none" strike="noStrike" cap="none" normalizeH="0" baseline="0" dirty="0" smtClean="0">
                          <a:ln>
                            <a:noFill/>
                          </a:ln>
                          <a:solidFill>
                            <a:schemeClr val="tx1"/>
                          </a:solidFill>
                          <a:effectLst/>
                          <a:latin typeface="Arial" charset="0"/>
                          <a:ea typeface="华文新魏" pitchFamily="2" charset="-122"/>
                        </a:rPr>
                        <a:t>：学生开展讨论：完善最后的结论。</a:t>
                      </a:r>
                    </a:p>
                  </a:txBody>
                  <a:tcPr marL="91436" marR="91436"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42910" y="1428736"/>
            <a:ext cx="790575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r>
              <a:rPr lang="zh-CN" altLang="en-US" sz="3200" b="1" dirty="0" smtClean="0">
                <a:latin typeface="楷体_GB2312" pitchFamily="49" charset="-122"/>
                <a:ea typeface="楷体_GB2312" pitchFamily="49" charset="-122"/>
              </a:rPr>
              <a:t>实施可能</a:t>
            </a:r>
            <a:r>
              <a:rPr lang="zh-CN" altLang="en-US" sz="3200" b="1" dirty="0">
                <a:latin typeface="楷体_GB2312" pitchFamily="49" charset="-122"/>
                <a:ea typeface="楷体_GB2312" pitchFamily="49" charset="-122"/>
              </a:rPr>
              <a:t>遇到的问题： </a:t>
            </a:r>
          </a:p>
          <a:p>
            <a:r>
              <a:rPr lang="en-US" altLang="zh-CN" sz="3200" b="1" dirty="0" smtClean="0">
                <a:latin typeface="楷体_GB2312" pitchFamily="49" charset="-122"/>
                <a:ea typeface="楷体_GB2312" pitchFamily="49" charset="-122"/>
              </a:rPr>
              <a:t>  1</a:t>
            </a:r>
            <a:r>
              <a:rPr lang="en-US" altLang="zh-CN" sz="3200" b="1" dirty="0">
                <a:latin typeface="楷体_GB2312" pitchFamily="49" charset="-122"/>
                <a:ea typeface="楷体_GB2312" pitchFamily="49" charset="-122"/>
              </a:rPr>
              <a:t>.</a:t>
            </a:r>
            <a:r>
              <a:rPr lang="zh-CN" altLang="en-US" sz="3200" b="1" dirty="0">
                <a:latin typeface="楷体_GB2312" pitchFamily="49" charset="-122"/>
                <a:ea typeface="楷体_GB2312" pitchFamily="49" charset="-122"/>
              </a:rPr>
              <a:t>小组分组过于随意</a:t>
            </a:r>
            <a:r>
              <a:rPr lang="zh-CN" altLang="en-US" sz="3200" b="1" dirty="0" smtClean="0">
                <a:latin typeface="楷体_GB2312" pitchFamily="49" charset="-122"/>
                <a:ea typeface="楷体_GB2312" pitchFamily="49" charset="-122"/>
              </a:rPr>
              <a:t>；</a:t>
            </a:r>
            <a:endParaRPr lang="en-US" altLang="zh-CN" sz="3200" b="1" dirty="0" smtClean="0">
              <a:latin typeface="楷体_GB2312" pitchFamily="49" charset="-122"/>
              <a:ea typeface="楷体_GB2312" pitchFamily="49" charset="-122"/>
            </a:endParaRPr>
          </a:p>
          <a:p>
            <a:r>
              <a:rPr lang="en-US" altLang="zh-CN" sz="3200" b="1" dirty="0">
                <a:latin typeface="楷体_GB2312" pitchFamily="49" charset="-122"/>
                <a:ea typeface="楷体_GB2312" pitchFamily="49" charset="-122"/>
              </a:rPr>
              <a:t> </a:t>
            </a:r>
            <a:r>
              <a:rPr lang="en-US" altLang="zh-CN" sz="3200" b="1" dirty="0" smtClean="0">
                <a:latin typeface="楷体_GB2312" pitchFamily="49" charset="-122"/>
                <a:ea typeface="楷体_GB2312" pitchFamily="49" charset="-122"/>
              </a:rPr>
              <a:t> 2</a:t>
            </a:r>
            <a:r>
              <a:rPr lang="en-US" altLang="zh-CN" sz="3200" b="1" dirty="0">
                <a:latin typeface="楷体_GB2312" pitchFamily="49" charset="-122"/>
                <a:ea typeface="楷体_GB2312" pitchFamily="49" charset="-122"/>
              </a:rPr>
              <a:t>.</a:t>
            </a:r>
            <a:r>
              <a:rPr lang="zh-CN" altLang="en-US" sz="3200" b="1" dirty="0">
                <a:latin typeface="楷体_GB2312" pitchFamily="49" charset="-122"/>
                <a:ea typeface="楷体_GB2312" pitchFamily="49" charset="-122"/>
              </a:rPr>
              <a:t>小组缺少分工，小组成员都在说，没有记录。</a:t>
            </a:r>
          </a:p>
          <a:p>
            <a:r>
              <a:rPr lang="zh-CN" altLang="en-US" sz="3200" b="1" dirty="0">
                <a:latin typeface="楷体_GB2312" pitchFamily="49" charset="-122"/>
                <a:ea typeface="楷体_GB2312" pitchFamily="49" charset="-122"/>
              </a:rPr>
              <a:t>预防的措施：</a:t>
            </a:r>
          </a:p>
          <a:p>
            <a:r>
              <a:rPr lang="en-US" altLang="zh-CN" sz="3200" b="1" dirty="0" smtClean="0">
                <a:latin typeface="楷体_GB2312" pitchFamily="49" charset="-122"/>
                <a:ea typeface="楷体_GB2312" pitchFamily="49" charset="-122"/>
              </a:rPr>
              <a:t>  1.</a:t>
            </a:r>
            <a:r>
              <a:rPr lang="zh-CN" altLang="en-US" sz="3200" b="1" dirty="0" smtClean="0">
                <a:latin typeface="楷体_GB2312" pitchFamily="49" charset="-122"/>
                <a:ea typeface="楷体_GB2312" pitchFamily="49" charset="-122"/>
              </a:rPr>
              <a:t>小组</a:t>
            </a:r>
            <a:r>
              <a:rPr lang="zh-CN" altLang="en-US" sz="3200" b="1" dirty="0">
                <a:latin typeface="楷体_GB2312" pitchFamily="49" charset="-122"/>
                <a:ea typeface="楷体_GB2312" pitchFamily="49" charset="-122"/>
              </a:rPr>
              <a:t>尽量按照“组内异质，组间同质”标准进行分组</a:t>
            </a:r>
            <a:r>
              <a:rPr lang="zh-CN" altLang="en-US" sz="3200" b="1" dirty="0" smtClean="0">
                <a:latin typeface="楷体_GB2312" pitchFamily="49" charset="-122"/>
                <a:ea typeface="楷体_GB2312" pitchFamily="49" charset="-122"/>
              </a:rPr>
              <a:t>。 </a:t>
            </a:r>
            <a:endParaRPr lang="en-US" altLang="zh-CN" sz="3200" b="1" dirty="0" smtClean="0">
              <a:latin typeface="楷体_GB2312" pitchFamily="49" charset="-122"/>
              <a:ea typeface="楷体_GB2312" pitchFamily="49" charset="-122"/>
            </a:endParaRPr>
          </a:p>
          <a:p>
            <a:r>
              <a:rPr lang="en-US" altLang="zh-CN" sz="3200" b="1" dirty="0">
                <a:latin typeface="楷体_GB2312" pitchFamily="49" charset="-122"/>
                <a:ea typeface="楷体_GB2312" pitchFamily="49" charset="-122"/>
              </a:rPr>
              <a:t> </a:t>
            </a:r>
            <a:r>
              <a:rPr lang="en-US" altLang="zh-CN" sz="3200" b="1" dirty="0" smtClean="0">
                <a:latin typeface="楷体_GB2312" pitchFamily="49" charset="-122"/>
                <a:ea typeface="楷体_GB2312" pitchFamily="49" charset="-122"/>
              </a:rPr>
              <a:t> 2</a:t>
            </a:r>
            <a:r>
              <a:rPr lang="en-US" altLang="zh-CN" sz="3200" b="1" dirty="0">
                <a:latin typeface="楷体_GB2312" pitchFamily="49" charset="-122"/>
                <a:ea typeface="楷体_GB2312" pitchFamily="49" charset="-122"/>
              </a:rPr>
              <a:t>.</a:t>
            </a:r>
            <a:r>
              <a:rPr lang="zh-CN" altLang="en-US" sz="3200" b="1" dirty="0">
                <a:latin typeface="楷体_GB2312" pitchFamily="49" charset="-122"/>
                <a:ea typeface="楷体_GB2312" pitchFamily="49" charset="-122"/>
              </a:rPr>
              <a:t>小组成员选出小组长，并对小组成员进行分工。</a:t>
            </a:r>
          </a:p>
        </p:txBody>
      </p:sp>
      <p:sp>
        <p:nvSpPr>
          <p:cNvPr id="64515" name="Text Box 3"/>
          <p:cNvSpPr txBox="1">
            <a:spLocks noChangeArrowheads="1"/>
          </p:cNvSpPr>
          <p:nvPr/>
        </p:nvSpPr>
        <p:spPr bwMode="auto">
          <a:xfrm>
            <a:off x="468313" y="549275"/>
            <a:ext cx="18319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3200" b="1" dirty="0">
                <a:solidFill>
                  <a:schemeClr val="bg1"/>
                </a:solidFill>
              </a:rPr>
              <a:t>答题案例</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4213" y="1773238"/>
            <a:ext cx="7745439"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indent="457200">
              <a:lnSpc>
                <a:spcPts val="2638"/>
              </a:lnSpc>
            </a:pPr>
            <a:r>
              <a:rPr lang="en-US" altLang="zh-CN" sz="2200" b="1" dirty="0">
                <a:ea typeface="华文新魏" pitchFamily="2" charset="-122"/>
              </a:rPr>
              <a:t> </a:t>
            </a:r>
            <a:r>
              <a:rPr lang="zh-CN" altLang="en-US" sz="2200" b="1" dirty="0">
                <a:ea typeface="华文新魏" pitchFamily="2" charset="-122"/>
              </a:rPr>
              <a:t>本课教学中，计划开展小组学习活动来</a:t>
            </a:r>
            <a:r>
              <a:rPr lang="zh-CN" altLang="en-US" sz="2200" b="1" dirty="0" smtClean="0">
                <a:ea typeface="华文新魏" pitchFamily="2" charset="-122"/>
              </a:rPr>
              <a:t>探究</a:t>
            </a:r>
            <a:r>
              <a:rPr lang="en-US" altLang="zh-CN" sz="2200" b="1" dirty="0">
                <a:ea typeface="华文新魏" pitchFamily="2" charset="-122"/>
              </a:rPr>
              <a:t>“</a:t>
            </a:r>
            <a:r>
              <a:rPr lang="zh-CN" altLang="en-US" sz="2200" b="1" dirty="0" smtClean="0">
                <a:ea typeface="华文新魏" pitchFamily="2" charset="-122"/>
              </a:rPr>
              <a:t>声音</a:t>
            </a:r>
            <a:r>
              <a:rPr lang="zh-CN" altLang="en-US" sz="2200" b="1" dirty="0">
                <a:ea typeface="华文新魏" pitchFamily="2" charset="-122"/>
              </a:rPr>
              <a:t>的音调与物体振动频率的</a:t>
            </a:r>
            <a:r>
              <a:rPr lang="zh-CN" altLang="en-US" sz="2200" b="1" dirty="0" smtClean="0">
                <a:ea typeface="华文新魏" pitchFamily="2" charset="-122"/>
              </a:rPr>
              <a:t>关系</a:t>
            </a:r>
            <a:r>
              <a:rPr lang="en-US" altLang="zh-CN" sz="2200" b="1" dirty="0">
                <a:ea typeface="华文新魏" pitchFamily="2" charset="-122"/>
              </a:rPr>
              <a:t>”</a:t>
            </a:r>
            <a:r>
              <a:rPr lang="zh-CN" altLang="en-US" sz="2200" b="1" dirty="0" smtClean="0">
                <a:ea typeface="华文新魏" pitchFamily="2" charset="-122"/>
              </a:rPr>
              <a:t>。</a:t>
            </a:r>
            <a:endParaRPr lang="en-US" altLang="zh-CN" sz="2200" b="1" dirty="0" smtClean="0">
              <a:ea typeface="华文新魏" pitchFamily="2" charset="-122"/>
            </a:endParaRPr>
          </a:p>
          <a:p>
            <a:pPr indent="457200">
              <a:lnSpc>
                <a:spcPts val="2638"/>
              </a:lnSpc>
            </a:pPr>
            <a:r>
              <a:rPr lang="zh-CN" altLang="en-US" sz="2200" b="1" dirty="0" smtClean="0">
                <a:ea typeface="华文新魏" pitchFamily="2" charset="-122"/>
              </a:rPr>
              <a:t>请</a:t>
            </a:r>
            <a:r>
              <a:rPr lang="zh-CN" altLang="en-US" sz="2200" b="1" dirty="0">
                <a:ea typeface="华文新魏" pitchFamily="2" charset="-122"/>
              </a:rPr>
              <a:t>根据给出的活动目标与活动步骤，按照下列要求补充并</a:t>
            </a:r>
            <a:r>
              <a:rPr lang="zh-CN" altLang="en-US" sz="2200" b="1" dirty="0" smtClean="0">
                <a:ea typeface="华文新魏" pitchFamily="2" charset="-122"/>
              </a:rPr>
              <a:t>完善“小组学习活动</a:t>
            </a:r>
            <a:r>
              <a:rPr lang="en-US" altLang="zh-CN" sz="2200" b="1" dirty="0" smtClean="0">
                <a:ea typeface="华文新魏" pitchFamily="2" charset="-122"/>
              </a:rPr>
              <a:t>”</a:t>
            </a:r>
            <a:r>
              <a:rPr lang="zh-CN" altLang="en-US" sz="2200" b="1" dirty="0" smtClean="0">
                <a:ea typeface="华文新魏" pitchFamily="2" charset="-122"/>
              </a:rPr>
              <a:t>表格。</a:t>
            </a:r>
            <a:endParaRPr lang="zh-CN" altLang="en-US" sz="2200" b="1" dirty="0">
              <a:ea typeface="华文新魏" pitchFamily="2" charset="-122"/>
            </a:endParaRPr>
          </a:p>
          <a:p>
            <a:pPr indent="457200">
              <a:lnSpc>
                <a:spcPts val="2638"/>
              </a:lnSpc>
            </a:pPr>
            <a:r>
              <a:rPr lang="en-US" altLang="zh-CN" sz="2200" b="1" dirty="0" smtClean="0">
                <a:ea typeface="华文新魏" pitchFamily="2" charset="-122"/>
              </a:rPr>
              <a:t>1.</a:t>
            </a:r>
            <a:r>
              <a:rPr lang="zh-CN" altLang="en-US" sz="2200" b="1" dirty="0" smtClean="0">
                <a:ea typeface="华文新魏" pitchFamily="2" charset="-122"/>
              </a:rPr>
              <a:t>为</a:t>
            </a:r>
            <a:r>
              <a:rPr lang="zh-CN" altLang="en-US" sz="2200" b="1" dirty="0">
                <a:ea typeface="华文新魏" pitchFamily="2" charset="-122"/>
              </a:rPr>
              <a:t>标题“二、活动设计”下方的“步骤四”和“步骤五”设计活动流程，填写在对应的单元格中；要求设计的活动流程符合小组学习的基本特点，体现教师的指导作用，并能较好地实现活动步骤要求的任务； </a:t>
            </a:r>
          </a:p>
          <a:p>
            <a:pPr indent="457200">
              <a:lnSpc>
                <a:spcPts val="2638"/>
              </a:lnSpc>
            </a:pPr>
            <a:r>
              <a:rPr lang="en-US" altLang="zh-CN" sz="2200" b="1" dirty="0" smtClean="0">
                <a:ea typeface="华文新魏" pitchFamily="2" charset="-122"/>
              </a:rPr>
              <a:t>2 .</a:t>
            </a:r>
            <a:r>
              <a:rPr lang="zh-CN" altLang="en-US" sz="2200" b="1" dirty="0" smtClean="0">
                <a:ea typeface="华文新魏" pitchFamily="2" charset="-122"/>
              </a:rPr>
              <a:t>根据</a:t>
            </a:r>
            <a:r>
              <a:rPr lang="zh-CN" altLang="en-US" sz="2200" b="1" dirty="0">
                <a:ea typeface="华文新魏" pitchFamily="2" charset="-122"/>
              </a:rPr>
              <a:t>“步骤四”和“步骤五”的活动流程，在“分工策略”中设计小组开展活动所采用的小组分工策略，要求设计的策略能有效调动学生合作学习的积极性，并有助于各小组较为出色地完成任务。</a:t>
            </a:r>
            <a:endParaRPr lang="zh-CN" altLang="en-US" sz="2200" dirty="0"/>
          </a:p>
        </p:txBody>
      </p:sp>
      <p:sp>
        <p:nvSpPr>
          <p:cNvPr id="70659" name="Rectangle 3"/>
          <p:cNvSpPr>
            <a:spLocks noChangeArrowheads="1"/>
          </p:cNvSpPr>
          <p:nvPr/>
        </p:nvSpPr>
        <p:spPr bwMode="auto">
          <a:xfrm>
            <a:off x="7938" y="1268413"/>
            <a:ext cx="14398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2000" b="1" dirty="0" smtClean="0"/>
              <a:t>例题</a:t>
            </a:r>
            <a:r>
              <a:rPr lang="zh-CN" altLang="zh-CN" sz="2000" b="1" dirty="0"/>
              <a:t>4</a:t>
            </a:r>
            <a:endParaRPr lang="zh-CN" altLang="en-US" sz="2000" b="1" dirty="0"/>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11" name="Group 31"/>
          <p:cNvGraphicFramePr>
            <a:graphicFrameLocks noGrp="1"/>
          </p:cNvGraphicFramePr>
          <p:nvPr/>
        </p:nvGraphicFramePr>
        <p:xfrm>
          <a:off x="785786" y="1428736"/>
          <a:ext cx="7705725" cy="5226052"/>
        </p:xfrm>
        <a:graphic>
          <a:graphicData uri="http://schemas.openxmlformats.org/drawingml/2006/table">
            <a:tbl>
              <a:tblPr/>
              <a:tblGrid>
                <a:gridCol w="4095750"/>
                <a:gridCol w="3609975"/>
              </a:tblGrid>
              <a:tr h="576263">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宋体" pitchFamily="2" charset="-122"/>
                          <a:ea typeface="宋体" pitchFamily="2" charset="-122"/>
                        </a:rPr>
                        <a:t>步骤一：划分小组</a:t>
                      </a:r>
                      <a:endPar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宋体" pitchFamily="2" charset="-122"/>
                          <a:ea typeface="宋体" pitchFamily="2" charset="-122"/>
                        </a:rPr>
                        <a:t>教师根据学生能力的不同进行异质分组，引导学生选出组长，并确定其他成员的职责与角色。</a:t>
                      </a:r>
                      <a:endParaRPr kumimoji="0" lang="zh-CN" altLang="en-US" sz="1400" b="0" i="0" u="none" strike="noStrike" cap="none" normalizeH="0" baseline="0" dirty="0" smtClean="0">
                        <a:ln>
                          <a:noFill/>
                        </a:ln>
                        <a:solidFill>
                          <a:schemeClr val="tx1"/>
                        </a:solidFill>
                        <a:effectLst/>
                        <a:latin typeface="Arial" charset="0"/>
                        <a:ea typeface="宋体" pitchFamily="2" charset="-122"/>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8143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步骤二：布置任务</a:t>
                      </a:r>
                      <a:endParaRPr kumimoji="0" lang="zh-CN" altLang="en-US" sz="14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教师布置学习任务：各小组根据教师提供的实验器材，设计至少两个实验方案，实际操作，得出声音的音调和物体振动频率的关系。</a:t>
                      </a:r>
                      <a:endParaRPr kumimoji="0" lang="zh-CN" altLang="en-US" sz="1400" b="0" i="0" u="none" strike="noStrike" cap="none" normalizeH="0" baseline="0" smtClean="0">
                        <a:ln>
                          <a:noFill/>
                        </a:ln>
                        <a:solidFill>
                          <a:schemeClr val="tx1"/>
                        </a:solidFill>
                        <a:effectLst/>
                        <a:latin typeface="Arial" charset="0"/>
                        <a:ea typeface="宋体" pitchFamily="2" charset="-122"/>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588963">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步骤四：开展学习</a:t>
                      </a:r>
                      <a:endParaRPr kumimoji="0" lang="zh-CN" altLang="en-US" sz="14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各小组根据教师提供的实验器材，设计至少两个实验方案，实施实验方案，得出结论。</a:t>
                      </a:r>
                      <a:endParaRPr kumimoji="0" lang="zh-CN" altLang="en-US" sz="1400" b="0" i="0" u="none" strike="noStrike" cap="none" normalizeH="0" baseline="0" smtClean="0">
                        <a:ln>
                          <a:noFill/>
                        </a:ln>
                        <a:solidFill>
                          <a:schemeClr val="tx1"/>
                        </a:solidFill>
                        <a:effectLst/>
                        <a:latin typeface="Arial" charset="0"/>
                        <a:ea typeface="宋体" pitchFamily="2" charset="-122"/>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1371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活动流程：</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rgbClr val="000099"/>
                          </a:solidFill>
                          <a:effectLst/>
                          <a:latin typeface="宋体" pitchFamily="2" charset="-122"/>
                          <a:ea typeface="宋体" pitchFamily="2" charset="-122"/>
                        </a:rPr>
                        <a:t>（答题要点：设计的活动流程要包括</a:t>
                      </a:r>
                      <a:r>
                        <a:rPr kumimoji="0" lang="en-US" altLang="zh-CN" sz="1400" b="0" i="0" u="none" strike="noStrike" cap="none" normalizeH="0" baseline="0" smtClean="0">
                          <a:ln>
                            <a:noFill/>
                          </a:ln>
                          <a:solidFill>
                            <a:srgbClr val="000099"/>
                          </a:solidFill>
                          <a:effectLst/>
                          <a:latin typeface="宋体" pitchFamily="2" charset="-122"/>
                          <a:ea typeface="宋体" pitchFamily="2" charset="-122"/>
                        </a:rPr>
                        <a:t>——</a:t>
                      </a:r>
                      <a:r>
                        <a:rPr kumimoji="0" lang="zh-CN" altLang="en-US" sz="1400" b="0" i="0" u="none" strike="noStrike" cap="none" normalizeH="0" baseline="0" smtClean="0">
                          <a:ln>
                            <a:noFill/>
                          </a:ln>
                          <a:solidFill>
                            <a:srgbClr val="000099"/>
                          </a:solidFill>
                          <a:effectLst/>
                          <a:latin typeface="宋体" pitchFamily="2" charset="-122"/>
                          <a:ea typeface="宋体" pitchFamily="2" charset="-122"/>
                        </a:rPr>
                        <a:t>教师为学生小组学习给出了一定的引导或提示；各小组成员在小组学习中进行了分工合作：不同的成员分别完成了任务，也开展了协调配合，最后得出结论。）</a:t>
                      </a:r>
                      <a:r>
                        <a:rPr kumimoji="0" lang="zh-CN" altLang="en-US" sz="2800" b="0" i="0" u="none" strike="noStrike" cap="none" normalizeH="0" baseline="0" smtClean="0">
                          <a:ln>
                            <a:noFill/>
                          </a:ln>
                          <a:solidFill>
                            <a:schemeClr val="tx1"/>
                          </a:solidFill>
                          <a:effectLst/>
                          <a:latin typeface="Arial" charset="0"/>
                          <a:ea typeface="宋体" pitchFamily="2" charset="-122"/>
                        </a:rPr>
                        <a:t> </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分工策略：</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rgbClr val="000099"/>
                          </a:solidFill>
                          <a:effectLst/>
                          <a:latin typeface="宋体" pitchFamily="2" charset="-122"/>
                          <a:ea typeface="宋体" pitchFamily="2" charset="-122"/>
                        </a:rPr>
                        <a:t>（答题要点：描述小组任务中小组成员具体分工策略）</a:t>
                      </a:r>
                      <a:r>
                        <a:rPr kumimoji="0" lang="zh-CN" altLang="en-US" sz="2800" b="0" i="0" u="none" strike="noStrike" cap="none" normalizeH="0" baseline="0" smtClean="0">
                          <a:ln>
                            <a:noFill/>
                          </a:ln>
                          <a:solidFill>
                            <a:schemeClr val="tx1"/>
                          </a:solidFill>
                          <a:effectLst/>
                          <a:latin typeface="Arial" charset="0"/>
                          <a:ea typeface="宋体" pitchFamily="2" charset="-122"/>
                        </a:rPr>
                        <a:t> </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7375">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步骤五：成果汇报</a:t>
                      </a:r>
                      <a:endParaRPr kumimoji="0" lang="zh-CN" altLang="en-US" sz="14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宋体" pitchFamily="2" charset="-122"/>
                          <a:ea typeface="宋体" pitchFamily="2" charset="-122"/>
                        </a:rPr>
                        <a:t>各小组汇报自己的学习情况与成果；并获得多方反馈。</a:t>
                      </a:r>
                      <a:endParaRPr kumimoji="0" lang="zh-CN" altLang="en-US" sz="1400" b="0" i="0" u="none" strike="noStrike" cap="none" normalizeH="0" baseline="0" smtClean="0">
                        <a:ln>
                          <a:noFill/>
                        </a:ln>
                        <a:solidFill>
                          <a:schemeClr val="tx1"/>
                        </a:solidFill>
                        <a:effectLst/>
                        <a:latin typeface="Arial" charset="0"/>
                        <a:ea typeface="宋体" pitchFamily="2" charset="-122"/>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1287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宋体" pitchFamily="2" charset="-122"/>
                          <a:ea typeface="宋体" pitchFamily="2" charset="-122"/>
                        </a:rPr>
                        <a:t>活动流程：</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99"/>
                          </a:solidFill>
                          <a:effectLst/>
                          <a:latin typeface="宋体" pitchFamily="2" charset="-122"/>
                          <a:ea typeface="宋体" pitchFamily="2" charset="-122"/>
                        </a:rPr>
                        <a:t>（答题要点：设计的活动流程要包括</a:t>
                      </a:r>
                      <a:r>
                        <a:rPr kumimoji="0" lang="en-US" altLang="zh-CN" sz="1400" b="0" i="0" u="none" strike="noStrike" cap="none" normalizeH="0" baseline="0" dirty="0" smtClean="0">
                          <a:ln>
                            <a:noFill/>
                          </a:ln>
                          <a:solidFill>
                            <a:srgbClr val="000099"/>
                          </a:solidFill>
                          <a:effectLst/>
                          <a:latin typeface="宋体" pitchFamily="2" charset="-122"/>
                          <a:ea typeface="宋体" pitchFamily="2" charset="-122"/>
                        </a:rPr>
                        <a:t>——</a:t>
                      </a:r>
                      <a:r>
                        <a:rPr kumimoji="0" lang="zh-CN" altLang="en-US" sz="1400" b="0" i="0" u="none" strike="noStrike" cap="none" normalizeH="0" baseline="0" dirty="0" smtClean="0">
                          <a:ln>
                            <a:noFill/>
                          </a:ln>
                          <a:solidFill>
                            <a:srgbClr val="000099"/>
                          </a:solidFill>
                          <a:effectLst/>
                          <a:latin typeface="宋体" pitchFamily="2" charset="-122"/>
                          <a:ea typeface="宋体" pitchFamily="2" charset="-122"/>
                        </a:rPr>
                        <a:t>选择合适的汇报人；开展汇报：其他小组反馈与评价；教师点评四个基本步骤。）</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宋体" pitchFamily="2" charset="-122"/>
                          <a:ea typeface="宋体" pitchFamily="2" charset="-122"/>
                        </a:rPr>
                        <a:t>分工策略：</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99"/>
                          </a:solidFill>
                          <a:effectLst/>
                          <a:latin typeface="宋体" pitchFamily="2" charset="-122"/>
                          <a:ea typeface="宋体" pitchFamily="2" charset="-122"/>
                        </a:rPr>
                        <a:t>（答题要点：清晰描述了小组汇报和问题回答的分工策略，且该策略有助于较好完成汇报任务。 ）</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1702" name="Text Box 22"/>
          <p:cNvSpPr txBox="1">
            <a:spLocks noChangeArrowheads="1"/>
          </p:cNvSpPr>
          <p:nvPr/>
        </p:nvSpPr>
        <p:spPr bwMode="auto">
          <a:xfrm>
            <a:off x="179388" y="1484313"/>
            <a:ext cx="503237"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3200" b="1"/>
              <a:t>答题案例</a:t>
            </a:r>
          </a:p>
        </p:txBody>
      </p:sp>
      <p:sp>
        <p:nvSpPr>
          <p:cNvPr id="4" name="矩形 3"/>
          <p:cNvSpPr/>
          <p:nvPr/>
        </p:nvSpPr>
        <p:spPr>
          <a:xfrm>
            <a:off x="714348" y="571480"/>
            <a:ext cx="2954655" cy="646331"/>
          </a:xfrm>
          <a:prstGeom prst="rect">
            <a:avLst/>
          </a:prstGeom>
        </p:spPr>
        <p:txBody>
          <a:bodyPr wrap="none">
            <a:spAutoFit/>
          </a:bodyPr>
          <a:lstStyle/>
          <a:p>
            <a:r>
              <a:rPr lang="zh-CN" altLang="en-US" b="1" dirty="0" smtClean="0">
                <a:solidFill>
                  <a:schemeClr val="bg1"/>
                </a:solidFill>
                <a:ea typeface="华文新魏" pitchFamily="2" charset="-122"/>
              </a:rPr>
              <a:t>小组学习活动</a:t>
            </a:r>
            <a:endParaRPr lang="zh-CN" alt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539750" y="1643050"/>
            <a:ext cx="7921625" cy="3683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indent="457200">
              <a:lnSpc>
                <a:spcPts val="2800"/>
              </a:lnSpc>
              <a:tabLst>
                <a:tab pos="228600" algn="l"/>
              </a:tabLst>
            </a:pPr>
            <a:r>
              <a:rPr lang="en-US" altLang="zh-CN" sz="2800" b="1" dirty="0"/>
              <a:t> </a:t>
            </a:r>
            <a:r>
              <a:rPr lang="zh-CN" altLang="en-US" sz="2800" b="1" dirty="0">
                <a:ea typeface="华文新魏" pitchFamily="2" charset="-122"/>
              </a:rPr>
              <a:t>教师可以使用博客（</a:t>
            </a:r>
            <a:r>
              <a:rPr lang="en-US" altLang="zh-CN" sz="2800" b="1" dirty="0">
                <a:ea typeface="华文新魏" pitchFamily="2" charset="-122"/>
              </a:rPr>
              <a:t>Blog</a:t>
            </a:r>
            <a:r>
              <a:rPr lang="zh-CN" altLang="en-US" sz="2800" b="1" dirty="0">
                <a:ea typeface="华文新魏" pitchFamily="2" charset="-122"/>
              </a:rPr>
              <a:t>）与学生进行沟通和交流。</a:t>
            </a:r>
            <a:r>
              <a:rPr lang="zh-CN" altLang="en-US" sz="2800" b="1" dirty="0" smtClean="0">
                <a:ea typeface="华文新魏" pitchFamily="2" charset="-122"/>
              </a:rPr>
              <a:t>请按照</a:t>
            </a:r>
            <a:r>
              <a:rPr lang="zh-CN" altLang="en-US" sz="2800" b="1" dirty="0">
                <a:ea typeface="华文新魏" pitchFamily="2" charset="-122"/>
              </a:rPr>
              <a:t>下列要求设计一个与学生进行沟通的博</a:t>
            </a:r>
            <a:r>
              <a:rPr lang="zh-CN" altLang="en-US" sz="2800" b="1" dirty="0" smtClean="0">
                <a:ea typeface="华文新魏" pitchFamily="2" charset="-122"/>
              </a:rPr>
              <a:t>客。</a:t>
            </a:r>
            <a:endParaRPr lang="zh-CN" altLang="en-US" sz="2800" b="1" dirty="0">
              <a:ea typeface="华文新魏" pitchFamily="2" charset="-122"/>
            </a:endParaRPr>
          </a:p>
          <a:p>
            <a:pPr indent="457200">
              <a:lnSpc>
                <a:spcPts val="2800"/>
              </a:lnSpc>
              <a:tabLst>
                <a:tab pos="228600" algn="l"/>
              </a:tabLst>
            </a:pPr>
            <a:r>
              <a:rPr lang="en-US" altLang="zh-CN" sz="2800" b="1" dirty="0" smtClean="0">
                <a:solidFill>
                  <a:srgbClr val="FF3300"/>
                </a:solidFill>
                <a:ea typeface="华文新魏" pitchFamily="2" charset="-122"/>
              </a:rPr>
              <a:t>1.</a:t>
            </a:r>
            <a:r>
              <a:rPr lang="zh-CN" altLang="en-US" sz="2800" b="1" dirty="0" smtClean="0">
                <a:solidFill>
                  <a:srgbClr val="FF3300"/>
                </a:solidFill>
                <a:ea typeface="华文新魏" pitchFamily="2" charset="-122"/>
              </a:rPr>
              <a:t>为</a:t>
            </a:r>
            <a:r>
              <a:rPr lang="zh-CN" altLang="en-US" sz="2800" b="1" dirty="0">
                <a:solidFill>
                  <a:srgbClr val="FF3300"/>
                </a:solidFill>
                <a:ea typeface="华文新魏" pitchFamily="2" charset="-122"/>
              </a:rPr>
              <a:t>该博客起一个名字</a:t>
            </a:r>
            <a:r>
              <a:rPr lang="zh-CN" altLang="en-US" sz="2800" b="1" dirty="0">
                <a:ea typeface="华文新魏" pitchFamily="2" charset="-122"/>
              </a:rPr>
              <a:t>，填写在标题“一、博客名称”下方，要求博客名称</a:t>
            </a:r>
            <a:r>
              <a:rPr lang="zh-CN" altLang="en-US" sz="2800" b="1" dirty="0">
                <a:solidFill>
                  <a:srgbClr val="FF3300"/>
                </a:solidFill>
                <a:ea typeface="华文新魏" pitchFamily="2" charset="-122"/>
              </a:rPr>
              <a:t>能突出交流的主题</a:t>
            </a:r>
            <a:r>
              <a:rPr lang="zh-CN" altLang="en-US" sz="2800" b="1" dirty="0">
                <a:ea typeface="华文新魏" pitchFamily="2" charset="-122"/>
              </a:rPr>
              <a:t>； </a:t>
            </a:r>
          </a:p>
          <a:p>
            <a:pPr indent="457200">
              <a:lnSpc>
                <a:spcPts val="2800"/>
              </a:lnSpc>
              <a:tabLst>
                <a:tab pos="228600" algn="l"/>
              </a:tabLst>
            </a:pPr>
            <a:r>
              <a:rPr lang="en-US" altLang="zh-CN" sz="2800" b="1" dirty="0" smtClean="0">
                <a:ea typeface="华文新魏" pitchFamily="2" charset="-122"/>
              </a:rPr>
              <a:t>2.</a:t>
            </a:r>
            <a:r>
              <a:rPr lang="zh-CN" altLang="en-US" sz="2800" b="1" dirty="0" smtClean="0">
                <a:ea typeface="华文新魏" pitchFamily="2" charset="-122"/>
              </a:rPr>
              <a:t>参照</a:t>
            </a:r>
            <a:r>
              <a:rPr lang="zh-CN" altLang="en-US" sz="2800" b="1" dirty="0">
                <a:ea typeface="华文新魏" pitchFamily="2" charset="-122"/>
              </a:rPr>
              <a:t>“身边的故事”栏目的内容设计，为该博客另外两个栏目</a:t>
            </a:r>
            <a:r>
              <a:rPr lang="zh-CN" altLang="en-US" sz="2800" b="1" dirty="0">
                <a:solidFill>
                  <a:srgbClr val="FF3300"/>
                </a:solidFill>
                <a:ea typeface="华文新魏" pitchFamily="2" charset="-122"/>
              </a:rPr>
              <a:t>“网上班会”和“学生作品展示”设计栏目内容</a:t>
            </a:r>
            <a:r>
              <a:rPr lang="zh-CN" altLang="en-US" sz="2800" b="1" dirty="0">
                <a:ea typeface="华文新魏" pitchFamily="2" charset="-122"/>
              </a:rPr>
              <a:t>，填写在对应的单元格中，要求栏目内容的设计和栏目主题相关，并能充分发挥栏目的作用。 </a:t>
            </a:r>
          </a:p>
        </p:txBody>
      </p:sp>
      <p:sp>
        <p:nvSpPr>
          <p:cNvPr id="82947" name="Rectangle 3"/>
          <p:cNvSpPr>
            <a:spLocks noChangeArrowheads="1"/>
          </p:cNvSpPr>
          <p:nvPr/>
        </p:nvSpPr>
        <p:spPr bwMode="auto">
          <a:xfrm>
            <a:off x="33338" y="1268413"/>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2000" b="1" dirty="0" smtClean="0"/>
              <a:t>例题</a:t>
            </a:r>
            <a:r>
              <a:rPr lang="zh-CN" altLang="zh-CN" sz="2000" b="1" dirty="0"/>
              <a:t>5</a:t>
            </a:r>
            <a:endParaRPr lang="zh-CN" altLang="en-US" sz="2000" b="1" dirty="0"/>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395288" y="333375"/>
            <a:ext cx="8229600" cy="561975"/>
          </a:xfrm>
        </p:spPr>
        <p:txBody>
          <a:bodyPr/>
          <a:lstStyle/>
          <a:p>
            <a:pPr algn="ctr"/>
            <a:r>
              <a:rPr kumimoji="0" lang="zh-CN" altLang="en-US" sz="3900" b="1" smtClean="0"/>
              <a:t>辅导内容</a:t>
            </a:r>
          </a:p>
        </p:txBody>
      </p:sp>
      <p:sp>
        <p:nvSpPr>
          <p:cNvPr id="6146" name="内容占位符 2"/>
          <p:cNvSpPr>
            <a:spLocks/>
          </p:cNvSpPr>
          <p:nvPr/>
        </p:nvSpPr>
        <p:spPr bwMode="auto">
          <a:xfrm>
            <a:off x="395288" y="1628775"/>
            <a:ext cx="8064500" cy="4856163"/>
          </a:xfrm>
          <a:prstGeom prst="rect">
            <a:avLst/>
          </a:prstGeom>
          <a:noFill/>
          <a:ln w="9525">
            <a:noFill/>
            <a:miter lim="800000"/>
            <a:headEnd/>
            <a:tailEnd/>
          </a:ln>
        </p:spPr>
        <p:txBody>
          <a:bodyPr/>
          <a:lstStyle/>
          <a:p>
            <a:pPr marL="711200" indent="-711200">
              <a:lnSpc>
                <a:spcPct val="150000"/>
              </a:lnSpc>
              <a:spcBef>
                <a:spcPct val="20000"/>
              </a:spcBef>
              <a:buFont typeface="Wingdings" pitchFamily="2" charset="2"/>
              <a:buAutoNum type="ea1JpnChsDbPeriod"/>
            </a:pPr>
            <a:r>
              <a:rPr lang="zh-CN" altLang="en-US" sz="3200" b="1">
                <a:ea typeface="华文新魏" pitchFamily="2" charset="-122"/>
              </a:rPr>
              <a:t>教育技术水平考试介绍</a:t>
            </a:r>
            <a:endParaRPr lang="en-US" altLang="zh-CN" sz="3200" b="1">
              <a:ea typeface="华文新魏" pitchFamily="2" charset="-122"/>
            </a:endParaRPr>
          </a:p>
          <a:p>
            <a:pPr marL="711200" indent="-711200">
              <a:lnSpc>
                <a:spcPct val="150000"/>
              </a:lnSpc>
              <a:spcBef>
                <a:spcPct val="20000"/>
              </a:spcBef>
              <a:buFont typeface="Wingdings" pitchFamily="2" charset="2"/>
              <a:buAutoNum type="ea1JpnChsDbPeriod"/>
            </a:pPr>
            <a:r>
              <a:rPr lang="zh-CN" altLang="en-US" sz="3200" b="1">
                <a:ea typeface="华文新魏" pitchFamily="2" charset="-122"/>
              </a:rPr>
              <a:t>教育技术考试内容要求</a:t>
            </a:r>
            <a:endParaRPr lang="en-US" altLang="zh-CN" sz="3200" b="1">
              <a:ea typeface="华文新魏" pitchFamily="2" charset="-122"/>
            </a:endParaRPr>
          </a:p>
          <a:p>
            <a:pPr marL="711200" indent="-711200">
              <a:lnSpc>
                <a:spcPct val="150000"/>
              </a:lnSpc>
              <a:spcBef>
                <a:spcPct val="20000"/>
              </a:spcBef>
              <a:buFont typeface="Wingdings" pitchFamily="2" charset="2"/>
              <a:buAutoNum type="ea1JpnChsDbPeriod"/>
            </a:pPr>
            <a:r>
              <a:rPr lang="zh-CN" altLang="en-US" sz="3200" b="1">
                <a:ea typeface="华文新魏" pitchFamily="2" charset="-122"/>
              </a:rPr>
              <a:t>技术考查要点</a:t>
            </a:r>
            <a:endParaRPr lang="en-US" altLang="zh-CN" sz="3200" b="1">
              <a:ea typeface="华文新魏" pitchFamily="2" charset="-122"/>
            </a:endParaRPr>
          </a:p>
          <a:p>
            <a:pPr marL="711200" indent="-711200">
              <a:lnSpc>
                <a:spcPct val="150000"/>
              </a:lnSpc>
              <a:spcBef>
                <a:spcPct val="20000"/>
              </a:spcBef>
              <a:buFont typeface="Wingdings" pitchFamily="2" charset="2"/>
              <a:buAutoNum type="ea1JpnChsDbPeriod"/>
            </a:pPr>
            <a:r>
              <a:rPr lang="zh-CN" altLang="en-US" sz="3200" b="1">
                <a:ea typeface="华文新魏" pitchFamily="2" charset="-122"/>
              </a:rPr>
              <a:t>考题案例解读</a:t>
            </a:r>
            <a:endParaRPr lang="en-US" altLang="zh-CN" sz="3200" b="1">
              <a:ea typeface="华文新魏" pitchFamily="2" charset="-122"/>
            </a:endParaRPr>
          </a:p>
          <a:p>
            <a:pPr marL="711200" indent="-711200">
              <a:lnSpc>
                <a:spcPct val="150000"/>
              </a:lnSpc>
              <a:spcBef>
                <a:spcPct val="20000"/>
              </a:spcBef>
              <a:buFont typeface="Wingdings" pitchFamily="2" charset="2"/>
              <a:buAutoNum type="ea1JpnChsDbPeriod"/>
            </a:pPr>
            <a:r>
              <a:rPr lang="zh-CN" altLang="en-US" sz="3200" b="1">
                <a:ea typeface="华文新魏" pitchFamily="2" charset="-122"/>
              </a:rPr>
              <a:t>备考方法</a:t>
            </a:r>
            <a:endParaRPr lang="en-US" altLang="zh-CN" sz="3200" b="1">
              <a:ea typeface="华文新魏" pitchFamily="2" charset="-122"/>
            </a:endParaRPr>
          </a:p>
          <a:p>
            <a:pPr marL="711200" indent="-711200">
              <a:lnSpc>
                <a:spcPct val="150000"/>
              </a:lnSpc>
              <a:spcBef>
                <a:spcPct val="20000"/>
              </a:spcBef>
              <a:buFont typeface="Wingdings" pitchFamily="2" charset="2"/>
              <a:buAutoNum type="ea1JpnChsDbPeriod"/>
            </a:pPr>
            <a:r>
              <a:rPr lang="zh-CN" altLang="en-US" sz="3200" b="1">
                <a:ea typeface="华文新魏" pitchFamily="2" charset="-122"/>
              </a:rPr>
              <a:t>考试注意事项</a:t>
            </a:r>
            <a:endParaRPr lang="en-US" altLang="zh-CN" sz="3200" b="1">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971550" y="1762125"/>
            <a:ext cx="4608513"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323748" tIns="76176" bIns="76176" anchor="ctr">
            <a:spAutoFit/>
          </a:bodyPr>
          <a:lstStyle/>
          <a:p>
            <a:r>
              <a:rPr lang="zh-CN" altLang="en-US" sz="1800" b="1"/>
              <a:t>博客名称：</a:t>
            </a:r>
            <a:r>
              <a:rPr lang="zh-CN" altLang="en-US" sz="1800">
                <a:solidFill>
                  <a:srgbClr val="FF0000"/>
                </a:solidFill>
              </a:rPr>
              <a:t>我们携手努力！</a:t>
            </a:r>
          </a:p>
          <a:p>
            <a:r>
              <a:rPr lang="zh-CN" altLang="en-US" sz="1800" b="1"/>
              <a:t>栏目名称及内容</a:t>
            </a:r>
          </a:p>
          <a:p>
            <a:pPr eaLnBrk="0" hangingPunct="0"/>
            <a:endParaRPr lang="en-US" altLang="zh-CN" sz="1800"/>
          </a:p>
        </p:txBody>
      </p:sp>
      <p:graphicFrame>
        <p:nvGraphicFramePr>
          <p:cNvPr id="83996" name="Group 28"/>
          <p:cNvGraphicFramePr>
            <a:graphicFrameLocks noGrp="1"/>
          </p:cNvGraphicFramePr>
          <p:nvPr/>
        </p:nvGraphicFramePr>
        <p:xfrm>
          <a:off x="1258888" y="2636838"/>
          <a:ext cx="7273925" cy="2820989"/>
        </p:xfrm>
        <a:graphic>
          <a:graphicData uri="http://schemas.openxmlformats.org/drawingml/2006/table">
            <a:tbl>
              <a:tblPr/>
              <a:tblGrid>
                <a:gridCol w="1439862"/>
                <a:gridCol w="5834063"/>
              </a:tblGrid>
              <a:tr h="3508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栏目名称</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栏目内容</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0668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itchFamily="2" charset="-122"/>
                          <a:ea typeface="宋体" pitchFamily="2" charset="-122"/>
                        </a:rPr>
                        <a:t>身边的故事</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itchFamily="2" charset="-122"/>
                          <a:ea typeface="宋体" pitchFamily="2" charset="-122"/>
                        </a:rPr>
                        <a:t>结合学习进度，介绍本班学生中的一些优秀事迹，优秀学生的学习方法与习惯、有进步学生的经验与体会等。</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9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itchFamily="2" charset="-122"/>
                          <a:ea typeface="宋体" pitchFamily="2" charset="-122"/>
                        </a:rPr>
                        <a:t>网上班会</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bg2"/>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itchFamily="2" charset="-122"/>
                          <a:ea typeface="宋体" pitchFamily="2" charset="-122"/>
                        </a:rPr>
                        <a:t>学生作品展</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bg2"/>
                        </a:solidFill>
                        <a:effectLst/>
                        <a:latin typeface="Arial" charset="0"/>
                        <a:ea typeface="宋体" pitchFamily="2" charset="-122"/>
                      </a:endParaRPr>
                    </a:p>
                  </a:txBody>
                  <a:tcPr marL="91454" marR="91454"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3992" name="Text Box 3"/>
          <p:cNvSpPr txBox="1">
            <a:spLocks noChangeArrowheads="1"/>
          </p:cNvSpPr>
          <p:nvPr/>
        </p:nvSpPr>
        <p:spPr bwMode="auto">
          <a:xfrm>
            <a:off x="539552" y="366713"/>
            <a:ext cx="18161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3200" b="1" dirty="0">
                <a:solidFill>
                  <a:schemeClr val="bg1"/>
                </a:solidFill>
              </a:rPr>
              <a:t>答题案例</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684213" y="1700213"/>
            <a:ext cx="7561262" cy="3960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indent="457200">
              <a:lnSpc>
                <a:spcPts val="2800"/>
              </a:lnSpc>
              <a:tabLst>
                <a:tab pos="228600" algn="l"/>
              </a:tabLst>
            </a:pPr>
            <a:r>
              <a:rPr lang="zh-CN" altLang="en-US" sz="2200" b="1" dirty="0">
                <a:ea typeface="华文新魏" pitchFamily="2" charset="-122"/>
              </a:rPr>
              <a:t>组织本班学生分成</a:t>
            </a:r>
            <a:r>
              <a:rPr lang="en-US" altLang="zh-CN" sz="2200" b="1" dirty="0">
                <a:ea typeface="华文新魏" pitchFamily="2" charset="-122"/>
              </a:rPr>
              <a:t>6</a:t>
            </a:r>
            <a:r>
              <a:rPr lang="zh-CN" altLang="en-US" sz="2200" b="1" dirty="0">
                <a:ea typeface="华文新魏" pitchFamily="2" charset="-122"/>
              </a:rPr>
              <a:t>组，在本学期开展关于“奇思妙想之未来会发生的事情”研究性学习活动。请按照下列要求</a:t>
            </a:r>
            <a:r>
              <a:rPr lang="zh-CN" altLang="en-US" sz="2200" b="1" dirty="0" smtClean="0">
                <a:ea typeface="华文新魏" pitchFamily="2" charset="-122"/>
              </a:rPr>
              <a:t>，</a:t>
            </a:r>
            <a:r>
              <a:rPr lang="zh-CN" altLang="en-US" sz="2200" b="1" dirty="0">
                <a:ea typeface="华文新魏" pitchFamily="2" charset="-122"/>
              </a:rPr>
              <a:t>在</a:t>
            </a:r>
            <a:r>
              <a:rPr lang="zh-CN" altLang="en-US" sz="2200" b="1" dirty="0" smtClean="0">
                <a:ea typeface="华文新魏" pitchFamily="2" charset="-122"/>
              </a:rPr>
              <a:t>“教学活动设计</a:t>
            </a:r>
            <a:r>
              <a:rPr lang="en-US" altLang="zh-CN" sz="2200" b="1" dirty="0" smtClean="0">
                <a:ea typeface="华文新魏" pitchFamily="2" charset="-122"/>
              </a:rPr>
              <a:t>”</a:t>
            </a:r>
            <a:r>
              <a:rPr lang="zh-CN" altLang="en-US" sz="2200" b="1" dirty="0" smtClean="0">
                <a:ea typeface="华文新魏" pitchFamily="2" charset="-122"/>
              </a:rPr>
              <a:t>表中</a:t>
            </a:r>
            <a:r>
              <a:rPr lang="zh-CN" altLang="en-US" sz="2200" b="1" dirty="0">
                <a:ea typeface="华文新魏" pitchFamily="2" charset="-122"/>
              </a:rPr>
              <a:t>设计成果展示环节的教学</a:t>
            </a:r>
            <a:r>
              <a:rPr lang="zh-CN" altLang="en-US" sz="2200" b="1" dirty="0" smtClean="0">
                <a:ea typeface="华文新魏" pitchFamily="2" charset="-122"/>
              </a:rPr>
              <a:t>活动。</a:t>
            </a:r>
            <a:endParaRPr lang="zh-CN" altLang="en-US" sz="2200" b="1" dirty="0">
              <a:ea typeface="华文新魏" pitchFamily="2" charset="-122"/>
            </a:endParaRPr>
          </a:p>
          <a:p>
            <a:pPr indent="457200">
              <a:lnSpc>
                <a:spcPts val="2800"/>
              </a:lnSpc>
              <a:tabLst>
                <a:tab pos="228600" algn="l"/>
              </a:tabLst>
            </a:pPr>
            <a:endParaRPr lang="zh-CN" altLang="en-US" sz="2200" b="1" dirty="0">
              <a:ea typeface="华文新魏" pitchFamily="2" charset="-122"/>
            </a:endParaRPr>
          </a:p>
          <a:p>
            <a:pPr indent="457200">
              <a:lnSpc>
                <a:spcPts val="2800"/>
              </a:lnSpc>
              <a:tabLst>
                <a:tab pos="228600" algn="l"/>
              </a:tabLst>
            </a:pPr>
            <a:r>
              <a:rPr lang="en-US" altLang="zh-CN" sz="2200" b="1" dirty="0" smtClean="0">
                <a:solidFill>
                  <a:srgbClr val="FF3300"/>
                </a:solidFill>
                <a:ea typeface="华文新魏" pitchFamily="2" charset="-122"/>
              </a:rPr>
              <a:t>1.</a:t>
            </a:r>
            <a:r>
              <a:rPr lang="zh-CN" altLang="en-US" sz="2200" b="1" dirty="0" smtClean="0">
                <a:solidFill>
                  <a:srgbClr val="FF3300"/>
                </a:solidFill>
                <a:ea typeface="华文新魏" pitchFamily="2" charset="-122"/>
              </a:rPr>
              <a:t>根据</a:t>
            </a:r>
            <a:r>
              <a:rPr lang="zh-CN" altLang="en-US" sz="2200" b="1" dirty="0">
                <a:solidFill>
                  <a:srgbClr val="FF3300"/>
                </a:solidFill>
                <a:ea typeface="华文新魏" pitchFamily="2" charset="-122"/>
              </a:rPr>
              <a:t>“课堂教学环节”设计“教师活动”和“学生活动”</a:t>
            </a:r>
            <a:r>
              <a:rPr lang="zh-CN" altLang="en-US" sz="2200" b="1" dirty="0">
                <a:ea typeface="华文新魏" pitchFamily="2" charset="-122"/>
              </a:rPr>
              <a:t>，教师活动和学生活动内容应能对应各课堂教学环节； </a:t>
            </a:r>
          </a:p>
          <a:p>
            <a:pPr indent="457200">
              <a:lnSpc>
                <a:spcPts val="2800"/>
              </a:lnSpc>
              <a:tabLst>
                <a:tab pos="228600" algn="l"/>
              </a:tabLst>
            </a:pPr>
            <a:r>
              <a:rPr lang="en-US" altLang="zh-CN" sz="2200" b="1" dirty="0" smtClean="0">
                <a:ea typeface="华文新魏" pitchFamily="2" charset="-122"/>
              </a:rPr>
              <a:t>2.</a:t>
            </a:r>
            <a:r>
              <a:rPr lang="zh-CN" altLang="en-US" sz="2200" b="1" dirty="0" smtClean="0">
                <a:ea typeface="华文新魏" pitchFamily="2" charset="-122"/>
              </a:rPr>
              <a:t>教师</a:t>
            </a:r>
            <a:r>
              <a:rPr lang="zh-CN" altLang="en-US" sz="2200" b="1" dirty="0">
                <a:ea typeface="华文新魏" pitchFamily="2" charset="-122"/>
              </a:rPr>
              <a:t>活动应</a:t>
            </a:r>
            <a:r>
              <a:rPr lang="zh-CN" altLang="en-US" sz="2200" b="1" dirty="0">
                <a:solidFill>
                  <a:srgbClr val="FF3300"/>
                </a:solidFill>
                <a:ea typeface="华文新魏" pitchFamily="2" charset="-122"/>
              </a:rPr>
              <a:t>能说明“小组展示流程”及展示时间等要求，能充分体现教师的组织和指导作用</a:t>
            </a:r>
            <a:r>
              <a:rPr lang="zh-CN" altLang="en-US" sz="2200" b="1" dirty="0">
                <a:ea typeface="华文新魏" pitchFamily="2" charset="-122"/>
              </a:rPr>
              <a:t>； </a:t>
            </a:r>
          </a:p>
          <a:p>
            <a:pPr indent="457200">
              <a:lnSpc>
                <a:spcPts val="2800"/>
              </a:lnSpc>
              <a:tabLst>
                <a:tab pos="228600" algn="l"/>
              </a:tabLst>
            </a:pPr>
            <a:r>
              <a:rPr lang="en-US" altLang="zh-CN" sz="2200" b="1" dirty="0" smtClean="0">
                <a:ea typeface="华文新魏" pitchFamily="2" charset="-122"/>
              </a:rPr>
              <a:t>3.</a:t>
            </a:r>
            <a:r>
              <a:rPr lang="zh-CN" altLang="en-US" sz="2200" b="1" dirty="0" smtClean="0">
                <a:ea typeface="华文新魏" pitchFamily="2" charset="-122"/>
              </a:rPr>
              <a:t>学生</a:t>
            </a:r>
            <a:r>
              <a:rPr lang="zh-CN" altLang="en-US" sz="2200" b="1" dirty="0">
                <a:ea typeface="华文新魏" pitchFamily="2" charset="-122"/>
              </a:rPr>
              <a:t>活动应</a:t>
            </a:r>
            <a:r>
              <a:rPr lang="zh-CN" altLang="en-US" sz="2200" b="1" dirty="0">
                <a:solidFill>
                  <a:srgbClr val="FF3300"/>
                </a:solidFill>
                <a:ea typeface="华文新魏" pitchFamily="2" charset="-122"/>
              </a:rPr>
              <a:t>能充分体现班级交流，各小组在成果展示过程中能够恰当使用多种媒体资源。</a:t>
            </a:r>
            <a:r>
              <a:rPr lang="zh-CN" altLang="en-US" sz="2200" b="1" dirty="0">
                <a:ea typeface="华文新魏" pitchFamily="2" charset="-122"/>
              </a:rPr>
              <a:t> </a:t>
            </a:r>
          </a:p>
          <a:p>
            <a:pPr indent="457200" eaLnBrk="0" hangingPunct="0">
              <a:tabLst>
                <a:tab pos="228600" algn="l"/>
              </a:tabLst>
            </a:pPr>
            <a:endParaRPr lang="en-US" altLang="zh-CN" sz="1800" dirty="0"/>
          </a:p>
        </p:txBody>
      </p:sp>
      <p:sp>
        <p:nvSpPr>
          <p:cNvPr id="84995" name="Rectangle 3"/>
          <p:cNvSpPr>
            <a:spLocks noChangeArrowheads="1"/>
          </p:cNvSpPr>
          <p:nvPr/>
        </p:nvSpPr>
        <p:spPr bwMode="auto">
          <a:xfrm>
            <a:off x="36513" y="1268413"/>
            <a:ext cx="7617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1800" b="1" dirty="0" smtClean="0"/>
              <a:t>例题</a:t>
            </a:r>
            <a:r>
              <a:rPr lang="zh-CN" altLang="zh-CN" sz="1800" b="1" dirty="0" smtClean="0"/>
              <a:t>6</a:t>
            </a:r>
            <a:endParaRPr lang="zh-CN" altLang="en-US" sz="1800" b="1" dirty="0"/>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53" name="Group 37"/>
          <p:cNvGraphicFramePr>
            <a:graphicFrameLocks noGrp="1"/>
          </p:cNvGraphicFramePr>
          <p:nvPr/>
        </p:nvGraphicFramePr>
        <p:xfrm>
          <a:off x="214282" y="1928802"/>
          <a:ext cx="8569325" cy="4603708"/>
        </p:xfrm>
        <a:graphic>
          <a:graphicData uri="http://schemas.openxmlformats.org/drawingml/2006/table">
            <a:tbl>
              <a:tblPr/>
              <a:tblGrid>
                <a:gridCol w="1631950"/>
                <a:gridCol w="1611312"/>
                <a:gridCol w="3021013"/>
                <a:gridCol w="2305050"/>
              </a:tblGrid>
              <a:tr h="3365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教学活动名称</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课堂教学环节</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教师活动</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宋体" pitchFamily="2" charset="-122"/>
                          <a:ea typeface="宋体" pitchFamily="2" charset="-122"/>
                        </a:rPr>
                        <a:t>学生活动</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32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itchFamily="2" charset="-122"/>
                          <a:ea typeface="宋体" pitchFamily="2" charset="-122"/>
                        </a:rPr>
                        <a:t>研究性学习成果展示</a:t>
                      </a:r>
                      <a:endParaRPr kumimoji="0" lang="zh-CN" altLang="en-US" sz="16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1600" b="0" i="0" u="none" strike="noStrike" cap="none" normalizeH="0" baseline="0" smtClean="0">
                          <a:ln>
                            <a:noFill/>
                          </a:ln>
                          <a:solidFill>
                            <a:schemeClr val="tx1"/>
                          </a:solidFill>
                          <a:effectLst/>
                          <a:latin typeface="宋体" pitchFamily="2" charset="-122"/>
                          <a:ea typeface="宋体" pitchFamily="2" charset="-122"/>
                        </a:rPr>
                        <a:t>奇思妙想之未来会发生的事情</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1600" b="0" i="0" u="none" strike="noStrike" cap="none" normalizeH="0" baseline="0" smtClean="0">
                          <a:ln>
                            <a:noFill/>
                          </a:ln>
                          <a:solidFill>
                            <a:schemeClr val="tx1"/>
                          </a:solidFill>
                          <a:effectLst/>
                          <a:latin typeface="宋体" pitchFamily="2" charset="-122"/>
                          <a:ea typeface="宋体" pitchFamily="2" charset="-122"/>
                        </a:rPr>
                        <a:t>明确汇报要求</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bg2"/>
                          </a:solidFill>
                          <a:effectLst/>
                          <a:latin typeface="宋体" pitchFamily="2" charset="-122"/>
                          <a:ea typeface="宋体" pitchFamily="2" charset="-122"/>
                        </a:rPr>
                        <a:t>给出成果展示的流程、时间及对英文说明做出相关要求，并明确展示的方式</a:t>
                      </a:r>
                      <a:endParaRPr kumimoji="0" lang="zh-CN" altLang="en-US" sz="1600" b="0" i="0" u="none" strike="noStrike" cap="none" normalizeH="0" baseline="0" smtClean="0">
                        <a:ln>
                          <a:noFill/>
                        </a:ln>
                        <a:solidFill>
                          <a:schemeClr val="bg2"/>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1" u="none" strike="noStrike" cap="none" normalizeH="0" baseline="0" smtClean="0">
                          <a:ln>
                            <a:noFill/>
                          </a:ln>
                          <a:solidFill>
                            <a:schemeClr val="tx1"/>
                          </a:solidFill>
                          <a:effectLst/>
                          <a:latin typeface="宋体" pitchFamily="2" charset="-122"/>
                          <a:ea typeface="宋体" pitchFamily="2" charset="-122"/>
                        </a:rPr>
                        <a:t>此处不作答</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4163">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宋体" pitchFamily="2" charset="-122"/>
                          <a:ea typeface="宋体" pitchFamily="2" charset="-122"/>
                        </a:rPr>
                        <a:t>2.</a:t>
                      </a:r>
                      <a:r>
                        <a:rPr kumimoji="0" lang="zh-CN" altLang="en-US" sz="1600" b="0" i="0" u="none" strike="noStrike" cap="none" normalizeH="0" baseline="0" smtClean="0">
                          <a:ln>
                            <a:noFill/>
                          </a:ln>
                          <a:solidFill>
                            <a:schemeClr val="tx1"/>
                          </a:solidFill>
                          <a:effectLst/>
                          <a:latin typeface="宋体" pitchFamily="2" charset="-122"/>
                          <a:ea typeface="宋体" pitchFamily="2" charset="-122"/>
                        </a:rPr>
                        <a:t>小组汇报</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1" u="none" strike="noStrike" cap="none" normalizeH="0" baseline="0" smtClean="0">
                          <a:ln>
                            <a:noFill/>
                          </a:ln>
                          <a:solidFill>
                            <a:schemeClr val="tx1"/>
                          </a:solidFill>
                          <a:effectLst/>
                          <a:latin typeface="宋体" pitchFamily="2" charset="-122"/>
                          <a:ea typeface="宋体" pitchFamily="2" charset="-122"/>
                        </a:rPr>
                        <a:t>此处不作答</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bg2"/>
                          </a:solidFill>
                          <a:effectLst/>
                          <a:latin typeface="宋体" pitchFamily="2" charset="-122"/>
                          <a:ea typeface="宋体" pitchFamily="2" charset="-122"/>
                        </a:rPr>
                        <a:t>学生活动中能联系研究性学习主题，恰当使用汇报过程中使用图片、文本、视频等总结对称在生活应用情况”，先汇报再回答提问</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6680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宋体" pitchFamily="2" charset="-122"/>
                          <a:ea typeface="宋体" pitchFamily="2" charset="-122"/>
                        </a:rPr>
                        <a:t>3.</a:t>
                      </a:r>
                      <a:r>
                        <a:rPr kumimoji="0" lang="zh-CN" altLang="en-US" sz="1600" b="0" i="0" u="none" strike="noStrike" cap="none" normalizeH="0" baseline="0" smtClean="0">
                          <a:ln>
                            <a:noFill/>
                          </a:ln>
                          <a:solidFill>
                            <a:schemeClr val="tx1"/>
                          </a:solidFill>
                          <a:effectLst/>
                          <a:latin typeface="宋体" pitchFamily="2" charset="-122"/>
                          <a:ea typeface="宋体" pitchFamily="2" charset="-122"/>
                        </a:rPr>
                        <a:t>学习心得分享</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1" u="none" strike="noStrike" cap="none" normalizeH="0" baseline="0" smtClean="0">
                          <a:ln>
                            <a:noFill/>
                          </a:ln>
                          <a:solidFill>
                            <a:schemeClr val="tx1"/>
                          </a:solidFill>
                          <a:effectLst/>
                          <a:latin typeface="宋体" pitchFamily="2" charset="-122"/>
                          <a:ea typeface="宋体" pitchFamily="2" charset="-122"/>
                        </a:rPr>
                        <a:t>此处不作答</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bg2"/>
                          </a:solidFill>
                          <a:effectLst/>
                          <a:latin typeface="宋体" pitchFamily="2" charset="-122"/>
                          <a:ea typeface="宋体" pitchFamily="2" charset="-122"/>
                        </a:rPr>
                        <a:t>能说明心得交流的方式，并能具体说明交流的内容，如遇到的困难或者是解决办法等</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32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宋体" pitchFamily="2" charset="-122"/>
                          <a:ea typeface="宋体" pitchFamily="2" charset="-122"/>
                        </a:rPr>
                        <a:t>4.</a:t>
                      </a:r>
                      <a:r>
                        <a:rPr kumimoji="0" lang="zh-CN" altLang="en-US" sz="1600" b="0" i="0" u="none" strike="noStrike" cap="none" normalizeH="0" baseline="0" smtClean="0">
                          <a:ln>
                            <a:noFill/>
                          </a:ln>
                          <a:solidFill>
                            <a:schemeClr val="tx1"/>
                          </a:solidFill>
                          <a:effectLst/>
                          <a:latin typeface="宋体" pitchFamily="2" charset="-122"/>
                          <a:ea typeface="宋体" pitchFamily="2" charset="-122"/>
                        </a:rPr>
                        <a:t>点评与总结</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bg2"/>
                          </a:solidFill>
                          <a:effectLst/>
                          <a:latin typeface="宋体" pitchFamily="2" charset="-122"/>
                          <a:ea typeface="宋体" pitchFamily="2" charset="-122"/>
                        </a:rPr>
                        <a:t>总结点评能够指出问题以体现教师反馈，充分体现教师的组织和指导作用</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1" i="1" u="none" strike="noStrike" cap="none" normalizeH="0" baseline="0" dirty="0" smtClean="0">
                          <a:ln>
                            <a:noFill/>
                          </a:ln>
                          <a:solidFill>
                            <a:schemeClr val="tx1"/>
                          </a:solidFill>
                          <a:effectLst/>
                          <a:latin typeface="宋体" pitchFamily="2" charset="-122"/>
                          <a:ea typeface="宋体" pitchFamily="2" charset="-122"/>
                        </a:rPr>
                        <a:t>此处不作答</a:t>
                      </a:r>
                      <a:endParaRPr kumimoji="0" lang="zh-CN" altLang="en-US" sz="1600" b="0" i="0" u="none" strike="noStrike" cap="none" normalizeH="0" baseline="0" dirty="0" smtClean="0">
                        <a:ln>
                          <a:noFill/>
                        </a:ln>
                        <a:solidFill>
                          <a:schemeClr val="tx1"/>
                        </a:solidFill>
                        <a:effectLst/>
                        <a:latin typeface="Arial" charset="0"/>
                        <a:ea typeface="宋体" pitchFamily="2" charset="-122"/>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6047" name="Text Box 31"/>
          <p:cNvSpPr txBox="1">
            <a:spLocks noChangeArrowheads="1"/>
          </p:cNvSpPr>
          <p:nvPr/>
        </p:nvSpPr>
        <p:spPr bwMode="auto">
          <a:xfrm>
            <a:off x="458788" y="333375"/>
            <a:ext cx="18325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3200" b="1" dirty="0">
                <a:solidFill>
                  <a:schemeClr val="bg1"/>
                </a:solidFill>
              </a:rPr>
              <a:t>答题案例</a:t>
            </a:r>
          </a:p>
        </p:txBody>
      </p:sp>
      <p:sp>
        <p:nvSpPr>
          <p:cNvPr id="5" name="矩形 4"/>
          <p:cNvSpPr>
            <a:spLocks noChangeArrowheads="1"/>
          </p:cNvSpPr>
          <p:nvPr/>
        </p:nvSpPr>
        <p:spPr bwMode="auto">
          <a:xfrm>
            <a:off x="3527394" y="2360602"/>
            <a:ext cx="2879725" cy="720725"/>
          </a:xfrm>
          <a:prstGeom prst="rect">
            <a:avLst/>
          </a:prstGeom>
          <a:gradFill rotWithShape="1">
            <a:gsLst>
              <a:gs pos="0">
                <a:srgbClr val="CBFFFF"/>
              </a:gs>
              <a:gs pos="100000">
                <a:srgbClr val="B5E5E9"/>
              </a:gs>
            </a:gsLst>
            <a:lin ang="5400000"/>
          </a:gradFill>
          <a:ln w="9525">
            <a:solidFill>
              <a:srgbClr val="B6DCDF"/>
            </a:solidFill>
            <a:miter lim="800000"/>
            <a:headEnd/>
            <a:tailEnd/>
          </a:ln>
          <a:effectLst>
            <a:outerShdw dist="23000" dir="5400000" rotWithShape="0">
              <a:srgbClr val="808080">
                <a:alpha val="34999"/>
              </a:srgbClr>
            </a:outerShdw>
          </a:effectLst>
        </p:spPr>
        <p:txBody>
          <a:bodyPr anchor="ctr"/>
          <a:lstStyle/>
          <a:p>
            <a:pPr algn="ctr">
              <a:defRPr/>
            </a:pPr>
            <a:endParaRPr kumimoji="1" lang="zh-CN" altLang="en-US">
              <a:solidFill>
                <a:schemeClr val="lt1"/>
              </a:solidFill>
              <a:latin typeface="+mn-lt"/>
              <a:ea typeface="+mn-ea"/>
            </a:endParaRPr>
          </a:p>
        </p:txBody>
      </p:sp>
      <p:sp>
        <p:nvSpPr>
          <p:cNvPr id="6" name="矩形 5"/>
          <p:cNvSpPr>
            <a:spLocks noChangeArrowheads="1"/>
          </p:cNvSpPr>
          <p:nvPr/>
        </p:nvSpPr>
        <p:spPr bwMode="auto">
          <a:xfrm>
            <a:off x="6623019" y="3152765"/>
            <a:ext cx="2160588" cy="1368425"/>
          </a:xfrm>
          <a:prstGeom prst="rect">
            <a:avLst/>
          </a:prstGeom>
          <a:gradFill rotWithShape="1">
            <a:gsLst>
              <a:gs pos="0">
                <a:srgbClr val="CBFFFF"/>
              </a:gs>
              <a:gs pos="100000">
                <a:srgbClr val="B5E5E9"/>
              </a:gs>
            </a:gsLst>
            <a:lin ang="5400000"/>
          </a:gradFill>
          <a:ln w="9525">
            <a:solidFill>
              <a:srgbClr val="B6DCDF"/>
            </a:solidFill>
            <a:miter lim="800000"/>
            <a:headEnd/>
            <a:tailEnd/>
          </a:ln>
          <a:effectLst>
            <a:outerShdw dist="23000" dir="5400000" rotWithShape="0">
              <a:srgbClr val="808080">
                <a:alpha val="34999"/>
              </a:srgbClr>
            </a:outerShdw>
          </a:effectLst>
        </p:spPr>
        <p:txBody>
          <a:bodyPr anchor="ctr"/>
          <a:lstStyle/>
          <a:p>
            <a:pPr algn="ctr">
              <a:defRPr/>
            </a:pPr>
            <a:endParaRPr kumimoji="1" lang="zh-CN" altLang="en-US">
              <a:solidFill>
                <a:schemeClr val="lt1"/>
              </a:solidFill>
              <a:latin typeface="+mn-lt"/>
              <a:ea typeface="+mn-ea"/>
            </a:endParaRPr>
          </a:p>
        </p:txBody>
      </p:sp>
      <p:sp>
        <p:nvSpPr>
          <p:cNvPr id="7" name="矩形 6"/>
          <p:cNvSpPr>
            <a:spLocks noChangeArrowheads="1"/>
          </p:cNvSpPr>
          <p:nvPr/>
        </p:nvSpPr>
        <p:spPr bwMode="auto">
          <a:xfrm>
            <a:off x="6551582" y="4737090"/>
            <a:ext cx="2160587" cy="936625"/>
          </a:xfrm>
          <a:prstGeom prst="rect">
            <a:avLst/>
          </a:prstGeom>
          <a:gradFill rotWithShape="1">
            <a:gsLst>
              <a:gs pos="0">
                <a:srgbClr val="CBFFFF"/>
              </a:gs>
              <a:gs pos="100000">
                <a:srgbClr val="B5E5E9"/>
              </a:gs>
            </a:gsLst>
            <a:lin ang="5400000"/>
          </a:gradFill>
          <a:ln w="9525">
            <a:solidFill>
              <a:srgbClr val="B6DCDF"/>
            </a:solidFill>
            <a:miter lim="800000"/>
            <a:headEnd/>
            <a:tailEnd/>
          </a:ln>
          <a:effectLst>
            <a:outerShdw dist="23000" dir="5400000" rotWithShape="0">
              <a:srgbClr val="808080">
                <a:alpha val="34999"/>
              </a:srgbClr>
            </a:outerShdw>
          </a:effectLst>
        </p:spPr>
        <p:txBody>
          <a:bodyPr anchor="ctr"/>
          <a:lstStyle/>
          <a:p>
            <a:pPr algn="ctr">
              <a:defRPr/>
            </a:pPr>
            <a:endParaRPr kumimoji="1" lang="zh-CN" altLang="en-US">
              <a:solidFill>
                <a:schemeClr val="lt1"/>
              </a:solidFill>
              <a:latin typeface="+mn-lt"/>
              <a:ea typeface="+mn-ea"/>
            </a:endParaRPr>
          </a:p>
        </p:txBody>
      </p:sp>
      <p:sp>
        <p:nvSpPr>
          <p:cNvPr id="8" name="矩形 7"/>
          <p:cNvSpPr>
            <a:spLocks noChangeArrowheads="1"/>
          </p:cNvSpPr>
          <p:nvPr/>
        </p:nvSpPr>
        <p:spPr bwMode="auto">
          <a:xfrm>
            <a:off x="3527394" y="5745152"/>
            <a:ext cx="2879725" cy="719138"/>
          </a:xfrm>
          <a:prstGeom prst="rect">
            <a:avLst/>
          </a:prstGeom>
          <a:gradFill rotWithShape="1">
            <a:gsLst>
              <a:gs pos="0">
                <a:srgbClr val="CBFFFF"/>
              </a:gs>
              <a:gs pos="100000">
                <a:srgbClr val="B5E5E9"/>
              </a:gs>
            </a:gsLst>
            <a:lin ang="5400000"/>
          </a:gradFill>
          <a:ln w="9525">
            <a:solidFill>
              <a:srgbClr val="B6DCDF"/>
            </a:solidFill>
            <a:miter lim="800000"/>
            <a:headEnd/>
            <a:tailEnd/>
          </a:ln>
          <a:effectLst>
            <a:outerShdw dist="23000" dir="5400000" rotWithShape="0">
              <a:srgbClr val="808080">
                <a:alpha val="34999"/>
              </a:srgbClr>
            </a:outerShdw>
          </a:effectLst>
        </p:spPr>
        <p:txBody>
          <a:bodyPr anchor="ctr"/>
          <a:lstStyle/>
          <a:p>
            <a:pPr algn="ctr">
              <a:defRPr/>
            </a:pPr>
            <a:endParaRPr kumimoji="1" lang="zh-CN" altLang="en-US">
              <a:solidFill>
                <a:schemeClr val="lt1"/>
              </a:solidFill>
              <a:latin typeface="+mn-lt"/>
              <a:ea typeface="+mn-ea"/>
            </a:endParaRPr>
          </a:p>
        </p:txBody>
      </p:sp>
      <p:sp>
        <p:nvSpPr>
          <p:cNvPr id="9" name="矩形 8"/>
          <p:cNvSpPr/>
          <p:nvPr/>
        </p:nvSpPr>
        <p:spPr>
          <a:xfrm>
            <a:off x="214282" y="1285860"/>
            <a:ext cx="2954655" cy="646331"/>
          </a:xfrm>
          <a:prstGeom prst="rect">
            <a:avLst/>
          </a:prstGeom>
        </p:spPr>
        <p:txBody>
          <a:bodyPr wrap="none">
            <a:spAutoFit/>
          </a:bodyPr>
          <a:lstStyle/>
          <a:p>
            <a:r>
              <a:rPr lang="zh-CN" altLang="en-US" b="1" dirty="0" smtClean="0">
                <a:ea typeface="华文新魏" pitchFamily="2" charset="-122"/>
              </a:rPr>
              <a:t>教学活动设计</a:t>
            </a:r>
            <a:endParaRPr lang="zh-CN"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611188" y="2492375"/>
            <a:ext cx="78486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indent="457200">
              <a:lnSpc>
                <a:spcPts val="2800"/>
              </a:lnSpc>
            </a:pPr>
            <a:r>
              <a:rPr lang="zh-CN" altLang="en-US" sz="2200" b="1" dirty="0" smtClean="0">
                <a:latin typeface="楷体_GB2312" pitchFamily="49" charset="-122"/>
                <a:ea typeface="楷体_GB2312" pitchFamily="49" charset="-122"/>
              </a:rPr>
              <a:t>以下是</a:t>
            </a:r>
            <a:r>
              <a:rPr lang="zh-CN" altLang="en-US" sz="2200" b="1" dirty="0">
                <a:latin typeface="楷体_GB2312" pitchFamily="49" charset="-122"/>
                <a:ea typeface="楷体_GB2312" pitchFamily="49" charset="-122"/>
              </a:rPr>
              <a:t>一份未完成</a:t>
            </a:r>
            <a:r>
              <a:rPr lang="zh-CN" altLang="en-US" sz="2200" b="1" dirty="0" smtClean="0">
                <a:latin typeface="楷体_GB2312" pitchFamily="49" charset="-122"/>
                <a:ea typeface="楷体_GB2312" pitchFamily="49" charset="-122"/>
              </a:rPr>
              <a:t>的</a:t>
            </a:r>
            <a:r>
              <a:rPr lang="en-US" altLang="zh-CN" sz="2200" b="1" dirty="0" smtClean="0">
                <a:latin typeface="楷体_GB2312" pitchFamily="49" charset="-122"/>
                <a:ea typeface="楷体_GB2312" pitchFamily="49" charset="-122"/>
              </a:rPr>
              <a:t>“</a:t>
            </a:r>
            <a:r>
              <a:rPr lang="zh-CN" altLang="en-US" sz="2200" b="1" dirty="0" smtClean="0">
                <a:latin typeface="楷体_GB2312" pitchFamily="49" charset="-122"/>
                <a:ea typeface="楷体_GB2312" pitchFamily="49" charset="-122"/>
              </a:rPr>
              <a:t>小组汇报量规</a:t>
            </a:r>
            <a:r>
              <a:rPr lang="en-US" altLang="zh-CN" sz="2200" b="1" dirty="0" smtClean="0">
                <a:latin typeface="楷体_GB2312" pitchFamily="49" charset="-122"/>
                <a:ea typeface="楷体_GB2312" pitchFamily="49" charset="-122"/>
              </a:rPr>
              <a:t>”</a:t>
            </a:r>
            <a:r>
              <a:rPr lang="zh-CN" altLang="en-US" sz="2200" b="1" dirty="0" smtClean="0">
                <a:latin typeface="楷体_GB2312" pitchFamily="49" charset="-122"/>
                <a:ea typeface="楷体_GB2312" pitchFamily="49" charset="-122"/>
              </a:rPr>
              <a:t>。</a:t>
            </a:r>
            <a:r>
              <a:rPr lang="zh-CN" altLang="en-US" sz="2200" b="1" dirty="0">
                <a:latin typeface="楷体_GB2312" pitchFamily="49" charset="-122"/>
                <a:ea typeface="楷体_GB2312" pitchFamily="49" charset="-122"/>
              </a:rPr>
              <a:t>请设计一级指标</a:t>
            </a:r>
            <a:r>
              <a:rPr lang="zh-CN" altLang="en-US" sz="2200" b="1" dirty="0">
                <a:solidFill>
                  <a:srgbClr val="FF3300"/>
                </a:solidFill>
                <a:latin typeface="楷体_GB2312" pitchFamily="49" charset="-122"/>
                <a:ea typeface="楷体_GB2312" pitchFamily="49" charset="-122"/>
              </a:rPr>
              <a:t>“电脑制作”的第二个二级指标</a:t>
            </a:r>
            <a:r>
              <a:rPr lang="zh-CN" altLang="en-US" sz="2200" b="1" dirty="0">
                <a:latin typeface="楷体_GB2312" pitchFamily="49" charset="-122"/>
                <a:ea typeface="楷体_GB2312" pitchFamily="49" charset="-122"/>
              </a:rPr>
              <a:t>，并仿照二级指标“版面设计”中“说明”的填写形式，</a:t>
            </a:r>
            <a:r>
              <a:rPr lang="zh-CN" altLang="en-US" sz="2200" b="1" dirty="0">
                <a:solidFill>
                  <a:srgbClr val="FF3300"/>
                </a:solidFill>
                <a:latin typeface="楷体_GB2312" pitchFamily="49" charset="-122"/>
                <a:ea typeface="楷体_GB2312" pitchFamily="49" charset="-122"/>
              </a:rPr>
              <a:t>填写第二个二级指标的</a:t>
            </a:r>
            <a:r>
              <a:rPr lang="zh-CN" altLang="en-US" sz="2200" b="1" dirty="0" smtClean="0">
                <a:solidFill>
                  <a:srgbClr val="FF3300"/>
                </a:solidFill>
                <a:latin typeface="楷体_GB2312" pitchFamily="49" charset="-122"/>
                <a:ea typeface="楷体_GB2312" pitchFamily="49" charset="-122"/>
              </a:rPr>
              <a:t>“说明”</a:t>
            </a:r>
            <a:r>
              <a:rPr lang="zh-CN" altLang="en-US" sz="2200" b="1" dirty="0" smtClean="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p:txBody>
      </p:sp>
      <p:sp>
        <p:nvSpPr>
          <p:cNvPr id="102403" name="Rectangle 3"/>
          <p:cNvSpPr>
            <a:spLocks noChangeArrowheads="1"/>
          </p:cNvSpPr>
          <p:nvPr/>
        </p:nvSpPr>
        <p:spPr bwMode="auto">
          <a:xfrm>
            <a:off x="250825" y="1484313"/>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CN" altLang="en-US" sz="2000" b="1" dirty="0" smtClean="0">
                <a:latin typeface="黑体" pitchFamily="2" charset="-122"/>
                <a:ea typeface="黑体" pitchFamily="2" charset="-122"/>
              </a:rPr>
              <a:t>例题</a:t>
            </a:r>
            <a:r>
              <a:rPr lang="zh-CN" altLang="zh-CN" sz="2000" b="1" dirty="0">
                <a:latin typeface="黑体" pitchFamily="2" charset="-122"/>
                <a:ea typeface="黑体" pitchFamily="2" charset="-122"/>
              </a:rPr>
              <a:t>7</a:t>
            </a:r>
            <a:endParaRPr lang="zh-CN" altLang="en-US" sz="2000" b="1" dirty="0">
              <a:latin typeface="黑体" pitchFamily="2" charset="-122"/>
              <a:ea typeface="黑体" pitchFamily="2" charset="-122"/>
            </a:endParaRPr>
          </a:p>
        </p:txBody>
      </p:sp>
      <p:sp>
        <p:nvSpPr>
          <p:cNvPr id="4" name="标题 1"/>
          <p:cNvSpPr txBox="1">
            <a:spLocks/>
          </p:cNvSpPr>
          <p:nvPr/>
        </p:nvSpPr>
        <p:spPr bwMode="auto">
          <a:xfrm>
            <a:off x="1547813" y="188913"/>
            <a:ext cx="60483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gn="ctr">
              <a:lnSpc>
                <a:spcPct val="150000"/>
              </a:lnSpc>
              <a:spcBef>
                <a:spcPct val="20000"/>
              </a:spcBef>
            </a:pPr>
            <a:r>
              <a:rPr kumimoji="1" lang="zh-CN" altLang="en-US" b="1">
                <a:solidFill>
                  <a:schemeClr val="bg1"/>
                </a:solidFill>
                <a:latin typeface="黑体" pitchFamily="2" charset="-122"/>
                <a:ea typeface="华文新魏" pitchFamily="2" charset="-122"/>
              </a:rPr>
              <a:t>四、考题案例解读</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5442" name="Group 2"/>
          <p:cNvGraphicFramePr>
            <a:graphicFrameLocks noGrp="1"/>
          </p:cNvGraphicFramePr>
          <p:nvPr/>
        </p:nvGraphicFramePr>
        <p:xfrm>
          <a:off x="785786" y="1357298"/>
          <a:ext cx="7500989" cy="5121935"/>
        </p:xfrm>
        <a:graphic>
          <a:graphicData uri="http://schemas.openxmlformats.org/drawingml/2006/table">
            <a:tbl>
              <a:tblPr/>
              <a:tblGrid>
                <a:gridCol w="1890013"/>
                <a:gridCol w="2165077"/>
                <a:gridCol w="3445899"/>
              </a:tblGrid>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一级指标</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二级指标</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说明</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88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电脑制作（</a:t>
                      </a:r>
                      <a:r>
                        <a:rPr kumimoji="0" lang="en-US" altLang="zh-CN" sz="1600" b="0" i="0" u="none" strike="noStrike" cap="none" normalizeH="0" baseline="0" smtClean="0">
                          <a:ln>
                            <a:noFill/>
                          </a:ln>
                          <a:solidFill>
                            <a:schemeClr val="tx1"/>
                          </a:solidFill>
                          <a:effectLst/>
                          <a:latin typeface="Arial" charset="0"/>
                          <a:ea typeface="宋体" pitchFamily="2" charset="-122"/>
                        </a:rPr>
                        <a:t>20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版面设计（</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10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整体协调，排版合理得</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8-10</a:t>
                      </a:r>
                      <a:r>
                        <a:rPr kumimoji="0" lang="zh-CN" altLang="en-US" sz="1600" b="0" i="0" u="none" strike="noStrike" cap="none" normalizeH="0" baseline="0" smtClean="0">
                          <a:ln>
                            <a:noFill/>
                          </a:ln>
                          <a:solidFill>
                            <a:schemeClr val="tx1"/>
                          </a:solidFill>
                          <a:effectLst/>
                          <a:latin typeface="Arial" charset="0"/>
                          <a:ea typeface="宋体" pitchFamily="2" charset="-122"/>
                        </a:rPr>
                        <a:t>分；</a:t>
                      </a:r>
                      <a:endParaRPr kumimoji="0" lang="zh-CN" altLang="en-US" sz="16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版面较美观排版较合理，得</a:t>
                      </a:r>
                      <a:r>
                        <a:rPr kumimoji="0" lang="en-US" altLang="zh-CN" sz="1600" b="0" i="0" u="none" strike="noStrike" cap="none" normalizeH="0" baseline="0" smtClean="0">
                          <a:ln>
                            <a:noFill/>
                          </a:ln>
                          <a:solidFill>
                            <a:schemeClr val="tx1"/>
                          </a:solidFill>
                          <a:effectLst/>
                          <a:latin typeface="Calibri" pitchFamily="34" charset="0"/>
                          <a:ea typeface="宋体" pitchFamily="2" charset="-122"/>
                        </a:rPr>
                        <a:t>4-7</a:t>
                      </a:r>
                      <a:r>
                        <a:rPr kumimoji="0" lang="zh-CN" altLang="en-US" sz="1600" b="0" i="0" u="none" strike="noStrike" cap="none" normalizeH="0" baseline="0" smtClean="0">
                          <a:ln>
                            <a:noFill/>
                          </a:ln>
                          <a:solidFill>
                            <a:schemeClr val="tx1"/>
                          </a:solidFill>
                          <a:effectLst/>
                          <a:latin typeface="Arial" charset="0"/>
                          <a:ea typeface="宋体" pitchFamily="2" charset="-122"/>
                        </a:rPr>
                        <a:t>分；</a:t>
                      </a:r>
                      <a:endParaRPr kumimoji="0" lang="zh-CN" altLang="en-US" sz="16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排版不够合理，版面空白处较多，得</a:t>
                      </a:r>
                      <a:r>
                        <a:rPr kumimoji="0" lang="en-US" altLang="zh-CN" sz="1600" b="0" i="0" u="none" strike="noStrike" cap="none" normalizeH="0" baseline="0" smtClean="0">
                          <a:ln>
                            <a:noFill/>
                          </a:ln>
                          <a:solidFill>
                            <a:schemeClr val="tx1"/>
                          </a:solidFill>
                          <a:effectLst/>
                          <a:latin typeface="Calibri" pitchFamily="34" charset="0"/>
                          <a:ea typeface="宋体" pitchFamily="2" charset="-122"/>
                        </a:rPr>
                        <a:t>1-3</a:t>
                      </a:r>
                      <a:r>
                        <a:rPr kumimoji="0" lang="zh-CN" altLang="en-US" sz="1600" b="0" i="0" u="none" strike="noStrike" cap="none" normalizeH="0" baseline="0" smtClean="0">
                          <a:ln>
                            <a:noFill/>
                          </a:ln>
                          <a:solidFill>
                            <a:schemeClr val="tx1"/>
                          </a:solidFill>
                          <a:effectLst/>
                          <a:latin typeface="Arial" charset="0"/>
                          <a:ea typeface="宋体" pitchFamily="2" charset="-122"/>
                        </a:rPr>
                        <a:t>分；</a:t>
                      </a:r>
                      <a:endParaRPr kumimoji="0" lang="zh-CN" altLang="en-US" sz="16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版面杂乱，不得分。</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705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99"/>
                          </a:solidFill>
                          <a:effectLst/>
                          <a:latin typeface="Arial" charset="0"/>
                          <a:ea typeface="宋体" pitchFamily="2" charset="-122"/>
                        </a:rPr>
                        <a:t>版面修饰（</a:t>
                      </a:r>
                      <a:r>
                        <a:rPr kumimoji="0" lang="en-US" altLang="zh-CN" sz="1600" b="0" i="0" u="none" strike="noStrike" cap="none" normalizeH="0" baseline="0" smtClean="0">
                          <a:ln>
                            <a:noFill/>
                          </a:ln>
                          <a:solidFill>
                            <a:srgbClr val="000099"/>
                          </a:solidFill>
                          <a:effectLst/>
                          <a:latin typeface="Calibri" pitchFamily="34" charset="0"/>
                          <a:ea typeface="宋体" pitchFamily="2" charset="-122"/>
                          <a:cs typeface="Times New Roman" pitchFamily="18" charset="0"/>
                        </a:rPr>
                        <a:t>10</a:t>
                      </a:r>
                      <a:r>
                        <a:rPr kumimoji="0" lang="zh-CN" altLang="en-US" sz="1600" b="0" i="0" u="none" strike="noStrike" cap="none" normalizeH="0" baseline="0" smtClean="0">
                          <a:ln>
                            <a:noFill/>
                          </a:ln>
                          <a:solidFill>
                            <a:srgbClr val="000099"/>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99"/>
                          </a:solidFill>
                          <a:effectLst/>
                          <a:latin typeface="Arial" charset="0"/>
                          <a:ea typeface="宋体" pitchFamily="2" charset="-122"/>
                        </a:rPr>
                        <a:t>图文并茂、有艺术字和分栏效果得</a:t>
                      </a:r>
                      <a:r>
                        <a:rPr kumimoji="0" lang="en-US" altLang="zh-CN" sz="1600" b="0" i="0" u="none" strike="noStrike" cap="none" normalizeH="0" baseline="0" smtClean="0">
                          <a:ln>
                            <a:noFill/>
                          </a:ln>
                          <a:solidFill>
                            <a:srgbClr val="000099"/>
                          </a:solidFill>
                          <a:effectLst/>
                          <a:latin typeface="Arial" charset="0"/>
                          <a:ea typeface="宋体" pitchFamily="2" charset="-122"/>
                        </a:rPr>
                        <a:t>8-10</a:t>
                      </a:r>
                      <a:r>
                        <a:rPr kumimoji="0" lang="zh-CN" altLang="en-US" sz="1600" b="0" i="0" u="none" strike="noStrike" cap="none" normalizeH="0" baseline="0" smtClean="0">
                          <a:ln>
                            <a:noFill/>
                          </a:ln>
                          <a:solidFill>
                            <a:srgbClr val="000099"/>
                          </a:solidFill>
                          <a:effectLst/>
                          <a:latin typeface="Arial" charset="0"/>
                          <a:ea typeface="宋体" pitchFamily="2" charset="-122"/>
                        </a:rPr>
                        <a:t>分；</a:t>
                      </a:r>
                      <a:endParaRPr kumimoji="0" lang="en-US" altLang="zh-CN" sz="1600" b="0" i="0" u="none" strike="noStrike" cap="none" normalizeH="0" baseline="0" smtClean="0">
                        <a:ln>
                          <a:noFill/>
                        </a:ln>
                        <a:solidFill>
                          <a:srgbClr val="000099"/>
                        </a:solidFill>
                        <a:effectLst/>
                        <a:latin typeface="Arial" charset="0"/>
                        <a:ea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99"/>
                          </a:solidFill>
                          <a:effectLst/>
                          <a:latin typeface="Arial" charset="0"/>
                          <a:ea typeface="宋体" pitchFamily="2" charset="-122"/>
                        </a:rPr>
                        <a:t>有图文混排，有艺术字或分栏效果得</a:t>
                      </a:r>
                      <a:r>
                        <a:rPr kumimoji="0" lang="en-US" altLang="zh-CN" sz="1600" b="0" i="0" u="none" strike="noStrike" cap="none" normalizeH="0" baseline="0" smtClean="0">
                          <a:ln>
                            <a:noFill/>
                          </a:ln>
                          <a:solidFill>
                            <a:srgbClr val="000099"/>
                          </a:solidFill>
                          <a:effectLst/>
                          <a:latin typeface="Arial" charset="0"/>
                          <a:ea typeface="宋体" pitchFamily="2" charset="-122"/>
                        </a:rPr>
                        <a:t>4-7</a:t>
                      </a:r>
                      <a:r>
                        <a:rPr kumimoji="0" lang="zh-CN" altLang="en-US" sz="1600" b="0" i="0" u="none" strike="noStrike" cap="none" normalizeH="0" baseline="0" smtClean="0">
                          <a:ln>
                            <a:noFill/>
                          </a:ln>
                          <a:solidFill>
                            <a:srgbClr val="000099"/>
                          </a:solidFill>
                          <a:effectLst/>
                          <a:latin typeface="Arial" charset="0"/>
                          <a:ea typeface="宋体" pitchFamily="2" charset="-122"/>
                        </a:rPr>
                        <a:t>分；</a:t>
                      </a:r>
                      <a:endParaRPr kumimoji="0" lang="en-US" altLang="zh-CN" sz="1600" b="0" i="0" u="none" strike="noStrike" cap="none" normalizeH="0" baseline="0" smtClean="0">
                        <a:ln>
                          <a:noFill/>
                        </a:ln>
                        <a:solidFill>
                          <a:srgbClr val="000099"/>
                        </a:solidFill>
                        <a:effectLst/>
                        <a:latin typeface="Arial" charset="0"/>
                        <a:ea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99"/>
                          </a:solidFill>
                          <a:effectLst/>
                          <a:latin typeface="Arial" charset="0"/>
                          <a:ea typeface="宋体" pitchFamily="2" charset="-122"/>
                        </a:rPr>
                        <a:t>仅有文字或图片，或所选图片与文字无关，得</a:t>
                      </a:r>
                      <a:r>
                        <a:rPr kumimoji="0" lang="en-US" altLang="zh-CN" sz="1600" b="0" i="0" u="none" strike="noStrike" cap="none" normalizeH="0" baseline="0" smtClean="0">
                          <a:ln>
                            <a:noFill/>
                          </a:ln>
                          <a:solidFill>
                            <a:srgbClr val="000099"/>
                          </a:solidFill>
                          <a:effectLst/>
                          <a:latin typeface="Arial" charset="0"/>
                          <a:ea typeface="宋体" pitchFamily="2" charset="-122"/>
                        </a:rPr>
                        <a:t>1-3</a:t>
                      </a:r>
                      <a:r>
                        <a:rPr kumimoji="0" lang="zh-CN" altLang="en-US" sz="1600" b="0" i="0" u="none" strike="noStrike" cap="none" normalizeH="0" baseline="0" smtClean="0">
                          <a:ln>
                            <a:noFill/>
                          </a:ln>
                          <a:solidFill>
                            <a:srgbClr val="000099"/>
                          </a:solidFill>
                          <a:effectLst/>
                          <a:latin typeface="Arial" charset="0"/>
                          <a:ea typeface="宋体" pitchFamily="2" charset="-122"/>
                        </a:rPr>
                        <a:t>分</a:t>
                      </a:r>
                      <a:endParaRPr kumimoji="0" lang="en-US" altLang="zh-CN" sz="1600" b="0" i="0" u="none" strike="noStrike" cap="none" normalizeH="0" baseline="0" smtClean="0">
                        <a:ln>
                          <a:noFill/>
                        </a:ln>
                        <a:solidFill>
                          <a:srgbClr val="000099"/>
                        </a:solidFill>
                        <a:effectLst/>
                        <a:latin typeface="Arial" charset="0"/>
                        <a:ea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99"/>
                          </a:solidFill>
                          <a:effectLst/>
                          <a:latin typeface="Arial" charset="0"/>
                          <a:ea typeface="宋体" pitchFamily="2" charset="-122"/>
                        </a:rPr>
                        <a:t>无修饰，不得分</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内容选择（</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60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正确性（</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20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1" u="none" strike="noStrike" cap="none" normalizeH="0" baseline="0" smtClean="0">
                          <a:ln>
                            <a:noFill/>
                          </a:ln>
                          <a:solidFill>
                            <a:schemeClr val="tx1"/>
                          </a:solidFill>
                          <a:effectLst/>
                          <a:latin typeface="Arial" charset="0"/>
                          <a:ea typeface="宋体" pitchFamily="2" charset="-122"/>
                        </a:rPr>
                        <a:t>此处不用答题</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科学性（</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20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1" u="none" strike="noStrike" cap="none" normalizeH="0" baseline="0" smtClean="0">
                          <a:ln>
                            <a:noFill/>
                          </a:ln>
                          <a:solidFill>
                            <a:schemeClr val="tx1"/>
                          </a:solidFill>
                          <a:effectLst/>
                          <a:latin typeface="Arial" charset="0"/>
                          <a:ea typeface="宋体" pitchFamily="2" charset="-122"/>
                        </a:rPr>
                        <a:t>此处不用答题</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6238">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适切性（</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20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1" u="none" strike="noStrike" cap="none" normalizeH="0" baseline="0" smtClean="0">
                          <a:ln>
                            <a:noFill/>
                          </a:ln>
                          <a:solidFill>
                            <a:schemeClr val="tx1"/>
                          </a:solidFill>
                          <a:effectLst/>
                          <a:latin typeface="Arial" charset="0"/>
                          <a:ea typeface="宋体" pitchFamily="2" charset="-122"/>
                        </a:rPr>
                        <a:t>此处不用答题</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Arial" charset="0"/>
                          <a:ea typeface="宋体" pitchFamily="2" charset="-122"/>
                        </a:rPr>
                        <a:t>合作学习（</a:t>
                      </a:r>
                      <a:r>
                        <a:rPr kumimoji="0" lang="en-US" altLang="zh-CN" sz="16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20</a:t>
                      </a:r>
                      <a:r>
                        <a:rPr kumimoji="0" lang="zh-CN" altLang="en-US" sz="1600" b="0" i="0" u="none" strike="noStrike" cap="none" normalizeH="0" baseline="0" smtClean="0">
                          <a:ln>
                            <a:noFill/>
                          </a:ln>
                          <a:solidFill>
                            <a:schemeClr val="tx1"/>
                          </a:solidFill>
                          <a:effectLst/>
                          <a:latin typeface="Arial" charset="0"/>
                          <a:ea typeface="宋体" pitchFamily="2" charset="-122"/>
                        </a:rPr>
                        <a:t>）</a:t>
                      </a: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1" u="none" strike="noStrike" cap="none" normalizeH="0" baseline="0" smtClean="0">
                          <a:ln>
                            <a:noFill/>
                          </a:ln>
                          <a:solidFill>
                            <a:schemeClr val="tx1"/>
                          </a:solidFill>
                          <a:effectLst/>
                          <a:latin typeface="Arial" charset="0"/>
                          <a:ea typeface="宋体" pitchFamily="2" charset="-122"/>
                        </a:rPr>
                        <a:t>此处不用答题</a:t>
                      </a:r>
                      <a:endParaRPr kumimoji="0" lang="zh-CN" altLang="en-US" sz="1600" b="0" i="0" u="none" strike="noStrike" cap="none" normalizeH="0" baseline="0" smtClean="0">
                        <a:ln>
                          <a:noFill/>
                        </a:ln>
                        <a:solidFill>
                          <a:schemeClr val="tx1"/>
                        </a:solidFill>
                        <a:effectLst/>
                        <a:latin typeface="Arial" charset="0"/>
                        <a:ea typeface="宋体" pitchFamily="2" charset="-122"/>
                      </a:endParaRP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1" u="none" strike="noStrike" cap="none" normalizeH="0" baseline="0" dirty="0" smtClean="0">
                          <a:ln>
                            <a:noFill/>
                          </a:ln>
                          <a:solidFill>
                            <a:schemeClr val="tx1"/>
                          </a:solidFill>
                          <a:effectLst/>
                          <a:latin typeface="Arial" charset="0"/>
                          <a:ea typeface="宋体" pitchFamily="2" charset="-122"/>
                        </a:rPr>
                        <a:t>此处不用答题</a:t>
                      </a:r>
                      <a:endParaRPr kumimoji="0" lang="zh-CN" altLang="en-US" sz="1600" b="0" i="0" u="none" strike="noStrike" cap="none" normalizeH="0" baseline="0" dirty="0" smtClean="0">
                        <a:ln>
                          <a:noFill/>
                        </a:ln>
                        <a:solidFill>
                          <a:schemeClr val="tx1"/>
                        </a:solidFill>
                        <a:effectLst/>
                        <a:latin typeface="Arial" charset="0"/>
                        <a:ea typeface="宋体" pitchFamily="2" charset="-122"/>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3457" name="Text Box 33"/>
          <p:cNvSpPr txBox="1">
            <a:spLocks noChangeArrowheads="1"/>
          </p:cNvSpPr>
          <p:nvPr/>
        </p:nvSpPr>
        <p:spPr bwMode="auto">
          <a:xfrm>
            <a:off x="611188" y="476250"/>
            <a:ext cx="18319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CN" altLang="en-US" sz="3200" b="1" dirty="0">
                <a:solidFill>
                  <a:schemeClr val="bg1"/>
                </a:solidFill>
              </a:rPr>
              <a:t>答题案例</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标题 1"/>
          <p:cNvSpPr>
            <a:spLocks noGrp="1"/>
          </p:cNvSpPr>
          <p:nvPr>
            <p:ph type="title" idx="4294967295"/>
          </p:nvPr>
        </p:nvSpPr>
        <p:spPr>
          <a:xfrm>
            <a:off x="1908175" y="260350"/>
            <a:ext cx="5616575" cy="777875"/>
          </a:xfrm>
        </p:spPr>
        <p:txBody>
          <a:bodyPr/>
          <a:lstStyle/>
          <a:p>
            <a:pPr marL="711200" indent="-711200">
              <a:lnSpc>
                <a:spcPct val="150000"/>
              </a:lnSpc>
              <a:spcBef>
                <a:spcPct val="20000"/>
              </a:spcBef>
            </a:pPr>
            <a:r>
              <a:rPr lang="zh-CN" altLang="en-US" sz="3600" b="1" smtClean="0">
                <a:latin typeface="黑体" pitchFamily="2" charset="-122"/>
                <a:ea typeface="华文新魏" pitchFamily="2" charset="-122"/>
              </a:rPr>
              <a:t>五、备考方法</a:t>
            </a:r>
            <a:endParaRPr lang="en-US" altLang="zh-CN" sz="3600" b="1" smtClean="0">
              <a:latin typeface="黑体" pitchFamily="2" charset="-122"/>
              <a:ea typeface="华文新魏" pitchFamily="2" charset="-122"/>
            </a:endParaRPr>
          </a:p>
        </p:txBody>
      </p:sp>
      <p:sp>
        <p:nvSpPr>
          <p:cNvPr id="6" name="Rectangle 2"/>
          <p:cNvSpPr txBox="1">
            <a:spLocks noChangeArrowheads="1"/>
          </p:cNvSpPr>
          <p:nvPr/>
        </p:nvSpPr>
        <p:spPr>
          <a:xfrm>
            <a:off x="0" y="1341438"/>
            <a:ext cx="3132138" cy="647700"/>
          </a:xfrm>
          <a:prstGeom prst="rect">
            <a:avLst/>
          </a:prstGeom>
        </p:spPr>
        <p:txBody>
          <a:bodyPr/>
          <a:lstStyle/>
          <a:p>
            <a:r>
              <a:rPr kumimoji="1" lang="en-US" altLang="zh-CN" sz="3200" b="1">
                <a:effectLst>
                  <a:outerShdw blurRad="38100" dist="38100" dir="2700000" algn="tl">
                    <a:srgbClr val="C0C0C0"/>
                  </a:outerShdw>
                </a:effectLst>
                <a:latin typeface="黑体" pitchFamily="2" charset="-122"/>
                <a:ea typeface="黑体" pitchFamily="2" charset="-122"/>
              </a:rPr>
              <a:t>1.</a:t>
            </a:r>
            <a:r>
              <a:rPr kumimoji="1" lang="zh-CN" altLang="en-US" sz="3200" b="1">
                <a:effectLst>
                  <a:outerShdw blurRad="38100" dist="38100" dir="2700000" algn="tl">
                    <a:srgbClr val="C0C0C0"/>
                  </a:outerShdw>
                </a:effectLst>
                <a:latin typeface="黑体" pitchFamily="2" charset="-122"/>
                <a:ea typeface="黑体" pitchFamily="2" charset="-122"/>
              </a:rPr>
              <a:t>考试特点</a:t>
            </a:r>
          </a:p>
        </p:txBody>
      </p:sp>
      <p:sp>
        <p:nvSpPr>
          <p:cNvPr id="7" name="Text Box 5"/>
          <p:cNvSpPr txBox="1">
            <a:spLocks noChangeArrowheads="1"/>
          </p:cNvSpPr>
          <p:nvPr/>
        </p:nvSpPr>
        <p:spPr bwMode="auto">
          <a:xfrm>
            <a:off x="3779838" y="1700213"/>
            <a:ext cx="4464050" cy="325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342900" indent="-342900">
              <a:spcBef>
                <a:spcPct val="20000"/>
              </a:spcBef>
              <a:spcAft>
                <a:spcPct val="30000"/>
              </a:spcAft>
              <a:buFontTx/>
              <a:buAutoNum type="arabicPeriod"/>
            </a:pPr>
            <a:r>
              <a:rPr lang="zh-CN" altLang="en-US" sz="3200" b="1">
                <a:solidFill>
                  <a:srgbClr val="FF0000"/>
                </a:solidFill>
              </a:rPr>
              <a:t>学科功底：</a:t>
            </a:r>
            <a:r>
              <a:rPr lang="zh-CN" altLang="en-US" sz="3200" b="1"/>
              <a:t>教学内容的分析和把握能力</a:t>
            </a:r>
          </a:p>
          <a:p>
            <a:pPr marL="342900" indent="-342900">
              <a:spcBef>
                <a:spcPct val="20000"/>
              </a:spcBef>
              <a:spcAft>
                <a:spcPct val="30000"/>
              </a:spcAft>
              <a:buFontTx/>
              <a:buAutoNum type="arabicPeriod"/>
            </a:pPr>
            <a:r>
              <a:rPr lang="zh-CN" altLang="en-US" sz="3200" b="1">
                <a:solidFill>
                  <a:srgbClr val="FF0000"/>
                </a:solidFill>
              </a:rPr>
              <a:t>教学知识与能力：</a:t>
            </a:r>
            <a:r>
              <a:rPr lang="zh-CN" altLang="en-US" sz="3200" b="1"/>
              <a:t>教学方法、实施策略、教学管理、教学研究等知识与能力</a:t>
            </a:r>
            <a:endParaRPr lang="zh-CN" altLang="en-US" sz="3200" b="1">
              <a:solidFill>
                <a:srgbClr val="0000FF"/>
              </a:solidFill>
            </a:endParaRPr>
          </a:p>
        </p:txBody>
      </p:sp>
      <p:sp>
        <p:nvSpPr>
          <p:cNvPr id="8" name="Text Box 7"/>
          <p:cNvSpPr txBox="1">
            <a:spLocks noChangeArrowheads="1"/>
          </p:cNvSpPr>
          <p:nvPr/>
        </p:nvSpPr>
        <p:spPr bwMode="auto">
          <a:xfrm>
            <a:off x="971550" y="5445125"/>
            <a:ext cx="4968875" cy="701675"/>
          </a:xfrm>
          <a:prstGeom prst="rect">
            <a:avLst/>
          </a:prstGeom>
          <a:solidFill>
            <a:srgbClr val="FFCC99"/>
          </a:solidFill>
          <a:ln>
            <a:noFill/>
          </a:ln>
          <a:effectLst/>
          <a:extLs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zh-CN" altLang="en-US" sz="4000" b="1">
                <a:solidFill>
                  <a:srgbClr val="0000FF"/>
                </a:solidFill>
              </a:rPr>
              <a:t>信息技术应用能力</a:t>
            </a:r>
          </a:p>
        </p:txBody>
      </p:sp>
      <p:sp>
        <p:nvSpPr>
          <p:cNvPr id="9" name="Text Box 9"/>
          <p:cNvSpPr txBox="1">
            <a:spLocks noChangeArrowheads="1"/>
          </p:cNvSpPr>
          <p:nvPr/>
        </p:nvSpPr>
        <p:spPr bwMode="auto">
          <a:xfrm>
            <a:off x="323850" y="2565400"/>
            <a:ext cx="3022600" cy="120015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zh-CN" altLang="en-US" b="1">
                <a:solidFill>
                  <a:srgbClr val="0000FF"/>
                </a:solidFill>
              </a:rPr>
              <a:t>学科教学</a:t>
            </a:r>
            <a:endParaRPr lang="en-US" altLang="zh-CN" b="1">
              <a:solidFill>
                <a:srgbClr val="0000FF"/>
              </a:solidFill>
            </a:endParaRPr>
          </a:p>
          <a:p>
            <a:pPr algn="ctr"/>
            <a:r>
              <a:rPr lang="zh-CN" altLang="en-US" b="1">
                <a:solidFill>
                  <a:srgbClr val="0000FF"/>
                </a:solidFill>
              </a:rPr>
              <a:t>设计能力</a:t>
            </a:r>
            <a:endParaRPr lang="zh-CN" altLang="en-US"/>
          </a:p>
        </p:txBody>
      </p:sp>
      <p:sp>
        <p:nvSpPr>
          <p:cNvPr id="10" name="Text Box 10"/>
          <p:cNvSpPr txBox="1">
            <a:spLocks noChangeArrowheads="1"/>
          </p:cNvSpPr>
          <p:nvPr/>
        </p:nvSpPr>
        <p:spPr bwMode="auto">
          <a:xfrm>
            <a:off x="1835150" y="3789363"/>
            <a:ext cx="935038" cy="1555750"/>
          </a:xfrm>
          <a:prstGeom prst="rect">
            <a:avLst/>
          </a:prstGeom>
          <a:noFill/>
          <a:ln w="9525">
            <a:noFill/>
            <a:miter lim="800000"/>
            <a:headEnd/>
            <a:tailEnd/>
          </a:ln>
          <a:effectLst/>
        </p:spPr>
        <p:txBody>
          <a:bodyPr>
            <a:spAutoFit/>
          </a:bodyPr>
          <a:lstStyle/>
          <a:p>
            <a:pPr>
              <a:spcBef>
                <a:spcPct val="50000"/>
              </a:spcBef>
            </a:pPr>
            <a:r>
              <a:rPr lang="en-US" altLang="zh-CN" sz="9600">
                <a:solidFill>
                  <a:srgbClr val="FF0000"/>
                </a:solidFill>
                <a:effectLst>
                  <a:outerShdw blurRad="38100" dist="38100" dir="2700000" algn="tl">
                    <a:srgbClr val="C0C0C0"/>
                  </a:outerShdw>
                </a:effectLst>
              </a:rPr>
              <a:t>+</a:t>
            </a:r>
          </a:p>
        </p:txBody>
      </p:sp>
      <p:sp>
        <p:nvSpPr>
          <p:cNvPr id="11" name="AutoShape 24"/>
          <p:cNvSpPr>
            <a:spLocks/>
          </p:cNvSpPr>
          <p:nvPr/>
        </p:nvSpPr>
        <p:spPr bwMode="auto">
          <a:xfrm>
            <a:off x="3348038" y="2060575"/>
            <a:ext cx="503237" cy="2376488"/>
          </a:xfrm>
          <a:prstGeom prst="leftBrace">
            <a:avLst>
              <a:gd name="adj1" fmla="val 39353"/>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zh-CN" altLang="en-US">
              <a:ea typeface="宋体" charset="0"/>
              <a:cs typeface="宋体" charset="0"/>
            </a:endParaRPr>
          </a:p>
        </p:txBody>
      </p:sp>
      <p:sp>
        <p:nvSpPr>
          <p:cNvPr id="12" name="Oval 26"/>
          <p:cNvSpPr>
            <a:spLocks noChangeArrowheads="1"/>
          </p:cNvSpPr>
          <p:nvPr/>
        </p:nvSpPr>
        <p:spPr bwMode="auto">
          <a:xfrm>
            <a:off x="3203575" y="2852738"/>
            <a:ext cx="5508625" cy="230505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zh-CN" altLang="en-US">
              <a:ea typeface="宋体" charset="0"/>
              <a:cs typeface="宋体"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nodeType="afterGroup">
                            <p:stCondLst>
                              <p:cond delay="500"/>
                            </p:stCondLst>
                            <p:childTnLst>
                              <p:par>
                                <p:cTn id="9" presetID="22" presetClass="entr" presetSubtype="1" fill="hold" grpId="0" nodeType="afterEffect">
                                  <p:stCondLst>
                                    <p:cond delay="100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par>
                          <p:cTn id="12" fill="hold" nodeType="afterGroup">
                            <p:stCondLst>
                              <p:cond delay="2000"/>
                            </p:stCondLst>
                            <p:childTnLst>
                              <p:par>
                                <p:cTn id="13" presetID="22" presetClass="entr" presetSubtype="1" fill="hold" grpId="0" nodeType="after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p:bldP spid="11"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388" y="1412875"/>
            <a:ext cx="4824412" cy="890588"/>
          </a:xfrm>
        </p:spPr>
        <p:txBody>
          <a:bodyPr/>
          <a:lstStyle/>
          <a:p>
            <a:r>
              <a:rPr lang="en-US" altLang="zh-CN" b="1" smtClean="0">
                <a:solidFill>
                  <a:srgbClr val="000000"/>
                </a:solidFill>
                <a:effectLst>
                  <a:outerShdw blurRad="38100" dist="38100" dir="2700000" algn="tl">
                    <a:srgbClr val="C0C0C0"/>
                  </a:outerShdw>
                </a:effectLst>
                <a:ea typeface="华文中宋" pitchFamily="2" charset="-122"/>
              </a:rPr>
              <a:t>2.</a:t>
            </a:r>
            <a:r>
              <a:rPr lang="zh-CN" altLang="en-US" b="1" smtClean="0">
                <a:solidFill>
                  <a:srgbClr val="000000"/>
                </a:solidFill>
                <a:effectLst>
                  <a:outerShdw blurRad="38100" dist="38100" dir="2700000" algn="tl">
                    <a:srgbClr val="C0C0C0"/>
                  </a:outerShdw>
                </a:effectLst>
                <a:ea typeface="华文中宋" pitchFamily="2" charset="-122"/>
              </a:rPr>
              <a:t>考前准备</a:t>
            </a:r>
          </a:p>
        </p:txBody>
      </p:sp>
      <p:sp>
        <p:nvSpPr>
          <p:cNvPr id="8195" name="Rectangle 3"/>
          <p:cNvSpPr>
            <a:spLocks noGrp="1" noChangeArrowheads="1"/>
          </p:cNvSpPr>
          <p:nvPr>
            <p:ph type="body" idx="1"/>
          </p:nvPr>
        </p:nvSpPr>
        <p:spPr>
          <a:xfrm>
            <a:off x="395288" y="2349500"/>
            <a:ext cx="8174037" cy="3240088"/>
          </a:xfrm>
        </p:spPr>
        <p:txBody>
          <a:bodyPr/>
          <a:lstStyle/>
          <a:p>
            <a:pPr marL="0" indent="0">
              <a:spcBef>
                <a:spcPct val="30000"/>
              </a:spcBef>
              <a:buFontTx/>
              <a:buNone/>
            </a:pPr>
            <a:r>
              <a:rPr lang="en-US" altLang="zh-CN" sz="2800" b="1" smtClean="0">
                <a:solidFill>
                  <a:srgbClr val="FF3300"/>
                </a:solidFill>
                <a:ea typeface="宋体" pitchFamily="2" charset="-122"/>
              </a:rPr>
              <a:t> </a:t>
            </a:r>
            <a:r>
              <a:rPr lang="zh-CN" altLang="en-US" sz="2800" b="1" smtClean="0">
                <a:solidFill>
                  <a:srgbClr val="FF3300"/>
                </a:solidFill>
                <a:ea typeface="宋体" pitchFamily="2" charset="-122"/>
              </a:rPr>
              <a:t>如何阅读</a:t>
            </a:r>
            <a:r>
              <a:rPr lang="en-US" altLang="zh-CN" sz="2800" b="1" smtClean="0">
                <a:solidFill>
                  <a:srgbClr val="FF3300"/>
                </a:solidFill>
                <a:ea typeface="宋体" pitchFamily="2" charset="-122"/>
              </a:rPr>
              <a:t>《</a:t>
            </a:r>
            <a:r>
              <a:rPr lang="zh-CN" altLang="en-US" sz="2800" b="1" smtClean="0">
                <a:solidFill>
                  <a:srgbClr val="FF3300"/>
                </a:solidFill>
                <a:ea typeface="宋体" pitchFamily="2" charset="-122"/>
              </a:rPr>
              <a:t>考试说明</a:t>
            </a:r>
            <a:r>
              <a:rPr lang="en-US" altLang="zh-CN" sz="2800" b="1" smtClean="0">
                <a:solidFill>
                  <a:srgbClr val="FF3300"/>
                </a:solidFill>
                <a:ea typeface="宋体" pitchFamily="2" charset="-122"/>
              </a:rPr>
              <a:t>》</a:t>
            </a:r>
            <a:r>
              <a:rPr lang="zh-CN" altLang="en-US" sz="2800" b="1" smtClean="0">
                <a:solidFill>
                  <a:srgbClr val="FF3300"/>
                </a:solidFill>
                <a:ea typeface="宋体" pitchFamily="2" charset="-122"/>
              </a:rPr>
              <a:t>中的“大纲解读”部分？</a:t>
            </a:r>
          </a:p>
          <a:p>
            <a:pPr lvl="1">
              <a:spcBef>
                <a:spcPct val="30000"/>
              </a:spcBef>
              <a:buClr>
                <a:srgbClr val="0000FF"/>
              </a:buClr>
            </a:pPr>
            <a:r>
              <a:rPr lang="zh-CN" altLang="en-US" smtClean="0">
                <a:ea typeface="宋体" pitchFamily="2" charset="-122"/>
              </a:rPr>
              <a:t>至少不遗漏地通读一遍；</a:t>
            </a:r>
          </a:p>
          <a:p>
            <a:pPr lvl="1">
              <a:spcBef>
                <a:spcPct val="30000"/>
              </a:spcBef>
              <a:buClr>
                <a:srgbClr val="0000FF"/>
              </a:buClr>
            </a:pPr>
            <a:r>
              <a:rPr lang="zh-CN" altLang="en-US" smtClean="0">
                <a:ea typeface="宋体" pitchFamily="2" charset="-122"/>
              </a:rPr>
              <a:t>重点阅读部分内容（如目标、评价，研究性学习等内容）；</a:t>
            </a:r>
          </a:p>
          <a:p>
            <a:pPr lvl="1">
              <a:spcBef>
                <a:spcPct val="30000"/>
              </a:spcBef>
              <a:buClr>
                <a:srgbClr val="0000FF"/>
              </a:buClr>
            </a:pPr>
            <a:r>
              <a:rPr lang="zh-CN" altLang="en-US" smtClean="0">
                <a:ea typeface="宋体" pitchFamily="2" charset="-122"/>
              </a:rPr>
              <a:t>特别关注“更多阅读”中的内容。</a:t>
            </a:r>
            <a:endParaRPr lang="zh-CN" altLang="en-US" sz="2800" smtClean="0">
              <a:ea typeface="宋体" pitchFamily="2" charset="-122"/>
            </a:endParaRPr>
          </a:p>
          <a:p>
            <a:pPr lvl="1">
              <a:lnSpc>
                <a:spcPct val="80000"/>
              </a:lnSpc>
              <a:buClr>
                <a:srgbClr val="0000FF"/>
              </a:buClr>
              <a:buFontTx/>
              <a:buNone/>
            </a:pPr>
            <a:endParaRPr lang="zh-CN" altLang="en-US" sz="2400" smtClean="0">
              <a:solidFill>
                <a:srgbClr val="0000FF"/>
              </a:solidFill>
              <a:ea typeface="宋体" pitchFamily="2" charset="-122"/>
            </a:endParaRPr>
          </a:p>
        </p:txBody>
      </p:sp>
      <p:sp>
        <p:nvSpPr>
          <p:cNvPr id="4" name="标题 1"/>
          <p:cNvSpPr txBox="1">
            <a:spLocks/>
          </p:cNvSpPr>
          <p:nvPr/>
        </p:nvSpPr>
        <p:spPr bwMode="auto">
          <a:xfrm>
            <a:off x="1908175" y="260350"/>
            <a:ext cx="56165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nSpc>
                <a:spcPct val="150000"/>
              </a:lnSpc>
              <a:spcBef>
                <a:spcPct val="20000"/>
              </a:spcBef>
            </a:pPr>
            <a:r>
              <a:rPr kumimoji="1" lang="zh-CN" altLang="en-US" b="1">
                <a:solidFill>
                  <a:schemeClr val="bg1"/>
                </a:solidFill>
                <a:latin typeface="黑体" pitchFamily="2" charset="-122"/>
                <a:ea typeface="黑体" pitchFamily="2" charset="-122"/>
              </a:rPr>
              <a:t>五、备考方法</a:t>
            </a:r>
            <a:endParaRPr kumimoji="1" lang="en-US" altLang="zh-CN" b="1">
              <a:solidFill>
                <a:schemeClr val="bg1"/>
              </a:solidFill>
              <a:latin typeface="黑体"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388" y="1412875"/>
            <a:ext cx="4824412" cy="890588"/>
          </a:xfrm>
        </p:spPr>
        <p:txBody>
          <a:bodyPr/>
          <a:lstStyle/>
          <a:p>
            <a:r>
              <a:rPr lang="zh-CN" altLang="zh-CN" b="1" smtClean="0">
                <a:solidFill>
                  <a:srgbClr val="000000"/>
                </a:solidFill>
                <a:effectLst>
                  <a:outerShdw blurRad="38100" dist="38100" dir="2700000" algn="tl">
                    <a:srgbClr val="C0C0C0"/>
                  </a:outerShdw>
                </a:effectLst>
                <a:ea typeface="华文中宋" pitchFamily="2" charset="-122"/>
              </a:rPr>
              <a:t>3</a:t>
            </a:r>
            <a:r>
              <a:rPr lang="en-US" altLang="zh-CN" b="1" smtClean="0">
                <a:solidFill>
                  <a:srgbClr val="000000"/>
                </a:solidFill>
                <a:effectLst>
                  <a:outerShdw blurRad="38100" dist="38100" dir="2700000" algn="tl">
                    <a:srgbClr val="C0C0C0"/>
                  </a:outerShdw>
                </a:effectLst>
                <a:ea typeface="华文中宋" pitchFamily="2" charset="-122"/>
              </a:rPr>
              <a:t>.</a:t>
            </a:r>
            <a:r>
              <a:rPr lang="zh-CN" altLang="en-US" b="1" smtClean="0">
                <a:solidFill>
                  <a:srgbClr val="000000"/>
                </a:solidFill>
                <a:effectLst>
                  <a:outerShdw blurRad="38100" dist="38100" dir="2700000" algn="tl">
                    <a:srgbClr val="C0C0C0"/>
                  </a:outerShdw>
                </a:effectLst>
                <a:ea typeface="华文中宋" pitchFamily="2" charset="-122"/>
              </a:rPr>
              <a:t> 案例准备</a:t>
            </a:r>
          </a:p>
        </p:txBody>
      </p:sp>
      <p:sp>
        <p:nvSpPr>
          <p:cNvPr id="4" name="标题 1"/>
          <p:cNvSpPr txBox="1">
            <a:spLocks/>
          </p:cNvSpPr>
          <p:nvPr/>
        </p:nvSpPr>
        <p:spPr bwMode="auto">
          <a:xfrm>
            <a:off x="1908175" y="260350"/>
            <a:ext cx="56165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nSpc>
                <a:spcPct val="150000"/>
              </a:lnSpc>
              <a:spcBef>
                <a:spcPct val="20000"/>
              </a:spcBef>
            </a:pPr>
            <a:r>
              <a:rPr kumimoji="1" lang="zh-CN" altLang="en-US" b="1">
                <a:solidFill>
                  <a:schemeClr val="bg1"/>
                </a:solidFill>
                <a:latin typeface="黑体" pitchFamily="2" charset="-122"/>
                <a:ea typeface="黑体" pitchFamily="2" charset="-122"/>
              </a:rPr>
              <a:t>五、备考方法</a:t>
            </a:r>
            <a:endParaRPr kumimoji="1" lang="en-US" altLang="zh-CN" b="1">
              <a:solidFill>
                <a:schemeClr val="bg1"/>
              </a:solidFill>
              <a:latin typeface="黑体" pitchFamily="2" charset="-122"/>
              <a:ea typeface="华文新魏" pitchFamily="2" charset="-122"/>
            </a:endParaRPr>
          </a:p>
        </p:txBody>
      </p:sp>
      <p:sp>
        <p:nvSpPr>
          <p:cNvPr id="6" name="Rectangle 3"/>
          <p:cNvSpPr txBox="1">
            <a:spLocks noChangeArrowheads="1"/>
          </p:cNvSpPr>
          <p:nvPr/>
        </p:nvSpPr>
        <p:spPr bwMode="auto">
          <a:xfrm>
            <a:off x="395288" y="2420938"/>
            <a:ext cx="8174037" cy="316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lnSpc>
                <a:spcPct val="120000"/>
              </a:lnSpc>
              <a:spcBef>
                <a:spcPct val="20000"/>
              </a:spcBef>
            </a:pPr>
            <a:r>
              <a:rPr lang="en-US" altLang="zh-CN" sz="2800" dirty="0">
                <a:ea typeface="华文新魏" pitchFamily="2" charset="-122"/>
              </a:rPr>
              <a:t>1</a:t>
            </a:r>
            <a:r>
              <a:rPr lang="zh-CN" altLang="en-US" sz="2800" dirty="0">
                <a:ea typeface="华文新魏" pitchFamily="2" charset="-122"/>
              </a:rPr>
              <a:t>）考试采用任务驱动法，即以本学科的教学实践案例作为答题基础。</a:t>
            </a:r>
            <a:endParaRPr lang="en-US" altLang="zh-CN" sz="2800" dirty="0">
              <a:ea typeface="华文新魏" pitchFamily="2" charset="-122"/>
            </a:endParaRPr>
          </a:p>
          <a:p>
            <a:pPr>
              <a:lnSpc>
                <a:spcPct val="120000"/>
              </a:lnSpc>
              <a:spcBef>
                <a:spcPct val="20000"/>
              </a:spcBef>
            </a:pPr>
            <a:r>
              <a:rPr lang="en-US" altLang="zh-CN" sz="2800" dirty="0">
                <a:ea typeface="华文新魏" pitchFamily="2" charset="-122"/>
              </a:rPr>
              <a:t>2</a:t>
            </a:r>
            <a:r>
              <a:rPr lang="zh-CN" altLang="en-US" sz="2800" dirty="0">
                <a:ea typeface="华文新魏" pitchFamily="2" charset="-122"/>
              </a:rPr>
              <a:t>）</a:t>
            </a:r>
            <a:r>
              <a:rPr lang="zh-CN" altLang="zh-CN" sz="2800" dirty="0">
                <a:ea typeface="华文新魏" pitchFamily="2" charset="-122"/>
              </a:rPr>
              <a:t>考试须涉及与教师报名相一致的学科、学段的具体教学</a:t>
            </a:r>
            <a:r>
              <a:rPr lang="zh-CN" altLang="en-US" sz="2800" dirty="0">
                <a:ea typeface="华文新魏" pitchFamily="2" charset="-122"/>
              </a:rPr>
              <a:t>目标、教学</a:t>
            </a:r>
            <a:r>
              <a:rPr lang="zh-CN" altLang="zh-CN" sz="2800" dirty="0">
                <a:ea typeface="华文新魏" pitchFamily="2" charset="-122"/>
              </a:rPr>
              <a:t>内容、教学</a:t>
            </a:r>
            <a:r>
              <a:rPr lang="zh-CN" altLang="en-US" sz="2800" dirty="0">
                <a:ea typeface="华文新魏" pitchFamily="2" charset="-122"/>
              </a:rPr>
              <a:t>活动、研究性学习和教学评价实例。</a:t>
            </a:r>
            <a:endParaRPr lang="zh-CN" altLang="zh-CN" sz="2800" dirty="0">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388" y="1125538"/>
            <a:ext cx="4824412" cy="889000"/>
          </a:xfrm>
        </p:spPr>
        <p:txBody>
          <a:bodyPr/>
          <a:lstStyle/>
          <a:p>
            <a:r>
              <a:rPr lang="zh-CN" altLang="zh-CN" b="1" smtClean="0">
                <a:solidFill>
                  <a:srgbClr val="000000"/>
                </a:solidFill>
                <a:effectLst>
                  <a:outerShdw blurRad="38100" dist="38100" dir="2700000" algn="tl">
                    <a:srgbClr val="C0C0C0"/>
                  </a:outerShdw>
                </a:effectLst>
                <a:ea typeface="华文中宋" pitchFamily="2" charset="-122"/>
              </a:rPr>
              <a:t>3</a:t>
            </a:r>
            <a:r>
              <a:rPr lang="en-US" altLang="zh-CN" b="1" smtClean="0">
                <a:solidFill>
                  <a:srgbClr val="000000"/>
                </a:solidFill>
                <a:effectLst>
                  <a:outerShdw blurRad="38100" dist="38100" dir="2700000" algn="tl">
                    <a:srgbClr val="C0C0C0"/>
                  </a:outerShdw>
                </a:effectLst>
                <a:ea typeface="华文中宋" pitchFamily="2" charset="-122"/>
              </a:rPr>
              <a:t>.</a:t>
            </a:r>
            <a:r>
              <a:rPr lang="zh-CN" altLang="en-US" b="1" smtClean="0">
                <a:solidFill>
                  <a:srgbClr val="000000"/>
                </a:solidFill>
                <a:effectLst>
                  <a:outerShdw blurRad="38100" dist="38100" dir="2700000" algn="tl">
                    <a:srgbClr val="C0C0C0"/>
                  </a:outerShdw>
                </a:effectLst>
                <a:ea typeface="华文中宋" pitchFamily="2" charset="-122"/>
              </a:rPr>
              <a:t>案例准备</a:t>
            </a:r>
          </a:p>
        </p:txBody>
      </p:sp>
      <p:sp>
        <p:nvSpPr>
          <p:cNvPr id="4" name="标题 1"/>
          <p:cNvSpPr txBox="1">
            <a:spLocks/>
          </p:cNvSpPr>
          <p:nvPr/>
        </p:nvSpPr>
        <p:spPr bwMode="auto">
          <a:xfrm>
            <a:off x="1908175" y="260350"/>
            <a:ext cx="56165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nSpc>
                <a:spcPct val="150000"/>
              </a:lnSpc>
              <a:spcBef>
                <a:spcPct val="20000"/>
              </a:spcBef>
            </a:pPr>
            <a:r>
              <a:rPr kumimoji="1" lang="zh-CN" altLang="en-US" b="1">
                <a:solidFill>
                  <a:schemeClr val="bg1"/>
                </a:solidFill>
                <a:latin typeface="黑体" pitchFamily="2" charset="-122"/>
                <a:ea typeface="黑体" pitchFamily="2" charset="-122"/>
              </a:rPr>
              <a:t>五、备考方法</a:t>
            </a:r>
            <a:endParaRPr kumimoji="1" lang="en-US" altLang="zh-CN" b="1">
              <a:solidFill>
                <a:schemeClr val="bg1"/>
              </a:solidFill>
              <a:latin typeface="黑体" pitchFamily="2" charset="-122"/>
              <a:ea typeface="华文新魏" pitchFamily="2" charset="-122"/>
            </a:endParaRPr>
          </a:p>
        </p:txBody>
      </p:sp>
      <p:sp>
        <p:nvSpPr>
          <p:cNvPr id="53251" name="矩形 1"/>
          <p:cNvSpPr>
            <a:spLocks noChangeArrowheads="1"/>
          </p:cNvSpPr>
          <p:nvPr/>
        </p:nvSpPr>
        <p:spPr bwMode="auto">
          <a:xfrm>
            <a:off x="323850" y="2060575"/>
            <a:ext cx="8569325" cy="4235450"/>
          </a:xfrm>
          <a:prstGeom prst="rect">
            <a:avLst/>
          </a:prstGeom>
          <a:noFill/>
          <a:ln w="9525">
            <a:noFill/>
            <a:miter lim="800000"/>
            <a:headEnd/>
            <a:tailEnd/>
          </a:ln>
        </p:spPr>
        <p:txBody>
          <a:bodyPr>
            <a:spAutoFit/>
          </a:bodyPr>
          <a:lstStyle/>
          <a:p>
            <a:pPr>
              <a:lnSpc>
                <a:spcPct val="120000"/>
              </a:lnSpc>
            </a:pPr>
            <a:r>
              <a:rPr lang="zh-CN" altLang="zh-CN" sz="2500"/>
              <a:t>【</a:t>
            </a:r>
            <a:r>
              <a:rPr lang="zh-CN" altLang="en-US" sz="2500"/>
              <a:t>教学内容</a:t>
            </a:r>
            <a:r>
              <a:rPr lang="zh-CN" altLang="zh-CN" sz="2500"/>
              <a:t>】</a:t>
            </a:r>
            <a:r>
              <a:rPr lang="zh-CN" altLang="en-US" sz="2500"/>
              <a:t>教师报名时所选学科、学段的某一新授课的具体的教学内容</a:t>
            </a:r>
            <a:endParaRPr lang="zh-CN" altLang="zh-CN" sz="2500"/>
          </a:p>
          <a:p>
            <a:pPr>
              <a:lnSpc>
                <a:spcPct val="120000"/>
              </a:lnSpc>
            </a:pPr>
            <a:r>
              <a:rPr lang="zh-CN" altLang="zh-CN" sz="2500"/>
              <a:t>【</a:t>
            </a:r>
            <a:r>
              <a:rPr lang="zh-CN" altLang="en-US" sz="2500"/>
              <a:t>教学对象</a:t>
            </a:r>
            <a:r>
              <a:rPr lang="zh-CN" altLang="zh-CN" sz="2500"/>
              <a:t>】</a:t>
            </a:r>
            <a:r>
              <a:rPr lang="zh-CN" altLang="en-US" sz="2500"/>
              <a:t>教师报名时所选学段的某一年级的学生</a:t>
            </a:r>
            <a:endParaRPr lang="zh-CN" altLang="zh-CN" sz="2500"/>
          </a:p>
          <a:p>
            <a:pPr>
              <a:lnSpc>
                <a:spcPct val="120000"/>
              </a:lnSpc>
            </a:pPr>
            <a:r>
              <a:rPr lang="zh-CN" altLang="zh-CN" sz="2500"/>
              <a:t>【</a:t>
            </a:r>
            <a:r>
              <a:rPr lang="zh-CN" altLang="en-US" sz="2500"/>
              <a:t>教学环境</a:t>
            </a:r>
            <a:r>
              <a:rPr lang="zh-CN" altLang="zh-CN" sz="2500"/>
              <a:t>】</a:t>
            </a:r>
            <a:r>
              <a:rPr lang="zh-CN" altLang="en-US" sz="2500"/>
              <a:t>可以使用具有多媒体演示功能并只为教师提供可以上网的计算机的多媒体演示教室，如有必要也可以使用每个学生都有一台计算机且均可以上网的多媒体网络教室</a:t>
            </a:r>
            <a:endParaRPr lang="zh-CN" altLang="zh-CN" sz="2500"/>
          </a:p>
          <a:p>
            <a:pPr>
              <a:lnSpc>
                <a:spcPct val="120000"/>
              </a:lnSpc>
            </a:pPr>
            <a:r>
              <a:rPr lang="zh-CN" altLang="zh-CN" sz="2500"/>
              <a:t>【</a:t>
            </a:r>
            <a:r>
              <a:rPr lang="zh-CN" altLang="en-US" sz="2500"/>
              <a:t>教学要求</a:t>
            </a:r>
            <a:r>
              <a:rPr lang="zh-CN" altLang="zh-CN" sz="2500"/>
              <a:t>】</a:t>
            </a:r>
            <a:r>
              <a:rPr lang="zh-CN" altLang="en-US" sz="2500"/>
              <a:t>遵循新课程标准，在现代教育理念指导下，按照信息技术与学科整合的要求，合理地进行教学设计，实施教学并进行评价。</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1908175" y="260350"/>
            <a:ext cx="56165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marL="711200" indent="-711200">
              <a:lnSpc>
                <a:spcPct val="150000"/>
              </a:lnSpc>
              <a:spcBef>
                <a:spcPct val="20000"/>
              </a:spcBef>
            </a:pPr>
            <a:r>
              <a:rPr kumimoji="1" lang="zh-CN" altLang="en-US" b="1">
                <a:solidFill>
                  <a:schemeClr val="bg1"/>
                </a:solidFill>
                <a:latin typeface="黑体" pitchFamily="2" charset="-122"/>
                <a:ea typeface="黑体" pitchFamily="2" charset="-122"/>
              </a:rPr>
              <a:t>六、考试注意事项</a:t>
            </a:r>
            <a:endParaRPr kumimoji="1" lang="en-US" altLang="zh-CN" b="1">
              <a:solidFill>
                <a:schemeClr val="bg1"/>
              </a:solidFill>
              <a:latin typeface="黑体" pitchFamily="2" charset="-122"/>
              <a:ea typeface="华文新魏" pitchFamily="2" charset="-122"/>
            </a:endParaRPr>
          </a:p>
        </p:txBody>
      </p:sp>
      <p:sp>
        <p:nvSpPr>
          <p:cNvPr id="54274" name="Rectangle 3"/>
          <p:cNvSpPr>
            <a:spLocks noChangeArrowheads="1"/>
          </p:cNvSpPr>
          <p:nvPr/>
        </p:nvSpPr>
        <p:spPr bwMode="auto">
          <a:xfrm>
            <a:off x="323850" y="1306513"/>
            <a:ext cx="8351838" cy="4616450"/>
          </a:xfrm>
          <a:prstGeom prst="rect">
            <a:avLst/>
          </a:prstGeom>
          <a:noFill/>
          <a:ln w="9525">
            <a:noFill/>
            <a:miter lim="800000"/>
            <a:headEnd/>
            <a:tailEnd/>
          </a:ln>
          <a:effectLst>
            <a:prstShdw prst="shdw17" dist="17961" dir="2700000">
              <a:srgbClr val="999999">
                <a:alpha val="74997"/>
              </a:srgbClr>
            </a:prstShdw>
          </a:effectLst>
        </p:spPr>
        <p:txBody>
          <a:bodyPr anchor="ctr">
            <a:spAutoFit/>
          </a:bodyPr>
          <a:lstStyle/>
          <a:p>
            <a:pPr marL="514350" indent="-514350">
              <a:spcBef>
                <a:spcPct val="50000"/>
              </a:spcBef>
              <a:buFontTx/>
              <a:buAutoNum type="arabicPeriod"/>
            </a:pPr>
            <a:r>
              <a:rPr lang="zh-CN" altLang="en-US" sz="2800" dirty="0">
                <a:latin typeface="华文新魏" pitchFamily="2" charset="-122"/>
                <a:ea typeface="华文新魏" pitchFamily="2" charset="-122"/>
              </a:rPr>
              <a:t>审题需仔细。很多题目扣分是因为没有仔细阅读题目，其实题目的每句话都可能是一个得分点。</a:t>
            </a:r>
            <a:endParaRPr lang="en-US" altLang="zh-CN" sz="2800" dirty="0">
              <a:latin typeface="华文新魏" pitchFamily="2" charset="-122"/>
              <a:ea typeface="华文新魏" pitchFamily="2" charset="-122"/>
            </a:endParaRPr>
          </a:p>
          <a:p>
            <a:pPr marL="514350" indent="-514350">
              <a:spcBef>
                <a:spcPct val="50000"/>
              </a:spcBef>
              <a:buFontTx/>
              <a:buAutoNum type="arabicPeriod"/>
            </a:pPr>
            <a:r>
              <a:rPr lang="zh-CN" altLang="en-US" sz="2800" dirty="0">
                <a:latin typeface="华文新魏" pitchFamily="2" charset="-122"/>
                <a:ea typeface="华文新魏" pitchFamily="2" charset="-122"/>
              </a:rPr>
              <a:t>围绕要点答题。答题时应结构清晰，最好有标题一二三点列出，方便评委阅卷。</a:t>
            </a:r>
            <a:endParaRPr lang="en-US" altLang="zh-CN" sz="2800" dirty="0">
              <a:latin typeface="华文新魏" pitchFamily="2" charset="-122"/>
              <a:ea typeface="华文新魏" pitchFamily="2" charset="-122"/>
            </a:endParaRPr>
          </a:p>
          <a:p>
            <a:pPr marL="514350" indent="-514350">
              <a:spcBef>
                <a:spcPct val="50000"/>
              </a:spcBef>
              <a:buFontTx/>
              <a:buAutoNum type="arabicPeriod"/>
            </a:pPr>
            <a:r>
              <a:rPr lang="zh-CN" altLang="en-US" sz="2800" dirty="0">
                <a:solidFill>
                  <a:srgbClr val="FF0000"/>
                </a:solidFill>
                <a:latin typeface="华文新魏" pitchFamily="2" charset="-122"/>
                <a:ea typeface="华文新魏" pitchFamily="2" charset="-122"/>
              </a:rPr>
              <a:t>论述题切忌留白。</a:t>
            </a:r>
            <a:r>
              <a:rPr lang="zh-CN" altLang="en-US" sz="2800" dirty="0">
                <a:latin typeface="华文新魏" pitchFamily="2" charset="-122"/>
                <a:ea typeface="华文新魏" pitchFamily="2" charset="-122"/>
              </a:rPr>
              <a:t>若在不明确题意的前提下，尽可能地回答全面，答到即给分，即使回答了多余的无关的内容，只检查得分点内容是否答出。</a:t>
            </a:r>
            <a:endParaRPr lang="en-US" altLang="zh-CN" sz="2800" dirty="0">
              <a:latin typeface="华文新魏" pitchFamily="2" charset="-122"/>
              <a:ea typeface="华文新魏" pitchFamily="2" charset="-122"/>
            </a:endParaRPr>
          </a:p>
          <a:p>
            <a:pPr marL="514350" indent="-514350">
              <a:spcBef>
                <a:spcPct val="50000"/>
              </a:spcBef>
              <a:buFontTx/>
              <a:buAutoNum type="arabicPeriod"/>
            </a:pPr>
            <a:r>
              <a:rPr lang="zh-CN" altLang="en-US" sz="2800" dirty="0">
                <a:latin typeface="华文新魏" pitchFamily="2" charset="-122"/>
                <a:ea typeface="华文新魏" pitchFamily="2" charset="-122"/>
              </a:rPr>
              <a:t>遵守考场纪律。认真复习＋实践经历</a:t>
            </a:r>
            <a:r>
              <a:rPr lang="en-US" altLang="zh-CN" sz="2800" dirty="0">
                <a:latin typeface="华文新魏" pitchFamily="2" charset="-122"/>
                <a:ea typeface="华文新魏" pitchFamily="2" charset="-122"/>
              </a:rPr>
              <a:t> </a:t>
            </a:r>
            <a:r>
              <a:rPr lang="zh-CN" altLang="en-US" sz="2800" dirty="0">
                <a:latin typeface="华文新魏" pitchFamily="2" charset="-122"/>
                <a:ea typeface="华文新魏" pitchFamily="2" charset="-122"/>
              </a:rPr>
              <a:t>＝</a:t>
            </a:r>
            <a:r>
              <a:rPr lang="en-US" altLang="zh-CN" sz="2800" dirty="0">
                <a:latin typeface="华文新魏" pitchFamily="2" charset="-122"/>
                <a:ea typeface="华文新魏" pitchFamily="2" charset="-122"/>
              </a:rPr>
              <a:t> </a:t>
            </a:r>
            <a:r>
              <a:rPr lang="zh-CN" altLang="en-US" sz="2800" dirty="0">
                <a:latin typeface="华文新魏" pitchFamily="2" charset="-122"/>
                <a:ea typeface="华文新魏" pitchFamily="2" charset="-122"/>
              </a:rPr>
              <a:t>获得</a:t>
            </a:r>
            <a:r>
              <a:rPr lang="zh-CN" altLang="en-US" sz="2800" dirty="0">
                <a:solidFill>
                  <a:srgbClr val="FF0000"/>
                </a:solidFill>
                <a:latin typeface="华文新魏" pitchFamily="2" charset="-122"/>
                <a:ea typeface="华文新魏" pitchFamily="2" charset="-122"/>
              </a:rPr>
              <a:t>合格</a:t>
            </a:r>
            <a:r>
              <a:rPr lang="zh-CN" altLang="en-US" sz="2800" dirty="0">
                <a:latin typeface="华文新魏" pitchFamily="2" charset="-122"/>
                <a:ea typeface="华文新魏" pitchFamily="2" charset="-122"/>
              </a:rPr>
              <a:t>，不要因小失大。</a:t>
            </a:r>
            <a:endParaRPr lang="en-US" altLang="zh-CN" sz="2800" dirty="0">
              <a:latin typeface="华文新魏"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idx="4294967295"/>
          </p:nvPr>
        </p:nvSpPr>
        <p:spPr>
          <a:xfrm>
            <a:off x="611188" y="1628775"/>
            <a:ext cx="4752975" cy="4608513"/>
          </a:xfrm>
        </p:spPr>
        <p:txBody>
          <a:bodyPr/>
          <a:lstStyle/>
          <a:p>
            <a:r>
              <a:rPr kumimoji="0" lang="zh-CN" altLang="en-US" smtClean="0">
                <a:effectLst>
                  <a:outerShdw blurRad="38100" dist="38100" dir="2700000" algn="tl">
                    <a:srgbClr val="C0C0C0"/>
                  </a:outerShdw>
                </a:effectLst>
              </a:rPr>
              <a:t>围绕五大部分</a:t>
            </a:r>
            <a:endParaRPr kumimoji="0" lang="en-US" altLang="zh-CN" smtClean="0">
              <a:effectLst>
                <a:outerShdw blurRad="38100" dist="38100" dir="2700000" algn="tl">
                  <a:srgbClr val="C0C0C0"/>
                </a:outerShdw>
              </a:effectLst>
            </a:endParaRPr>
          </a:p>
          <a:p>
            <a:pPr lvl="1"/>
            <a:r>
              <a:rPr kumimoji="0" lang="zh-CN" altLang="en-US" smtClean="0"/>
              <a:t>基本知识</a:t>
            </a:r>
            <a:endParaRPr kumimoji="0" lang="en-US" altLang="zh-CN" smtClean="0"/>
          </a:p>
          <a:p>
            <a:pPr lvl="1"/>
            <a:r>
              <a:rPr kumimoji="0" lang="zh-CN" altLang="en-US" smtClean="0"/>
              <a:t>教学方案设计</a:t>
            </a:r>
            <a:endParaRPr kumimoji="0" lang="en-US" altLang="zh-CN" smtClean="0"/>
          </a:p>
          <a:p>
            <a:pPr lvl="1"/>
            <a:r>
              <a:rPr kumimoji="0" lang="zh-CN" altLang="en-US" smtClean="0"/>
              <a:t>资源准备和教学实施</a:t>
            </a:r>
            <a:endParaRPr kumimoji="0" lang="en-US" altLang="zh-CN" smtClean="0"/>
          </a:p>
          <a:p>
            <a:pPr lvl="1"/>
            <a:r>
              <a:rPr kumimoji="0" lang="zh-CN" altLang="en-US" smtClean="0"/>
              <a:t>研究性学习</a:t>
            </a:r>
            <a:endParaRPr kumimoji="0" lang="en-US" altLang="zh-CN" smtClean="0"/>
          </a:p>
          <a:p>
            <a:pPr lvl="1"/>
            <a:r>
              <a:rPr kumimoji="0" lang="zh-CN" altLang="en-US" smtClean="0"/>
              <a:t>教学评价</a:t>
            </a:r>
            <a:endParaRPr kumimoji="0" lang="en-US" altLang="zh-CN" smtClean="0"/>
          </a:p>
          <a:p>
            <a:pPr lvl="1"/>
            <a:endParaRPr kumimoji="0" lang="en-US" altLang="zh-CN" smtClean="0"/>
          </a:p>
          <a:p>
            <a:r>
              <a:rPr kumimoji="0" lang="zh-CN" altLang="en-US" smtClean="0"/>
              <a:t>考核要点</a:t>
            </a:r>
            <a:endParaRPr kumimoji="0" lang="en-US" altLang="zh-CN" smtClean="0"/>
          </a:p>
          <a:p>
            <a:pPr lvl="1"/>
            <a:r>
              <a:rPr kumimoji="0" lang="zh-CN" altLang="en-US" smtClean="0"/>
              <a:t>教育技术的知识</a:t>
            </a:r>
            <a:endParaRPr kumimoji="0" lang="en-US" altLang="zh-CN" smtClean="0"/>
          </a:p>
          <a:p>
            <a:pPr lvl="1"/>
            <a:r>
              <a:rPr kumimoji="0" lang="zh-CN" altLang="en-US" smtClean="0"/>
              <a:t>教学环节中的教育技术应用能力</a:t>
            </a:r>
          </a:p>
        </p:txBody>
      </p:sp>
      <p:sp>
        <p:nvSpPr>
          <p:cNvPr id="14339" name="Rectangle 3"/>
          <p:cNvSpPr>
            <a:spLocks noChangeArrowheads="1"/>
          </p:cNvSpPr>
          <p:nvPr/>
        </p:nvSpPr>
        <p:spPr bwMode="auto">
          <a:xfrm>
            <a:off x="5148263" y="1628775"/>
            <a:ext cx="3816350" cy="2881313"/>
          </a:xfrm>
          <a:prstGeom prst="rect">
            <a:avLst/>
          </a:prstGeom>
          <a:solidFill>
            <a:srgbClr val="EFF0B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spcBef>
                <a:spcPct val="20000"/>
              </a:spcBef>
              <a:buFontTx/>
              <a:buChar char="•"/>
            </a:pPr>
            <a:r>
              <a:rPr lang="zh-CN" altLang="en-US" sz="2000">
                <a:latin typeface="宋体" pitchFamily="2" charset="-122"/>
                <a:ea typeface="黑体" pitchFamily="2" charset="-122"/>
              </a:rPr>
              <a:t>单选题</a:t>
            </a:r>
            <a:endParaRPr lang="en-US" altLang="zh-CN" sz="2000">
              <a:latin typeface="宋体" pitchFamily="2" charset="-122"/>
              <a:ea typeface="黑体" pitchFamily="2" charset="-122"/>
            </a:endParaRPr>
          </a:p>
          <a:p>
            <a:pPr marL="342900" indent="-342900">
              <a:spcBef>
                <a:spcPct val="20000"/>
              </a:spcBef>
              <a:buFontTx/>
              <a:buChar char="•"/>
            </a:pPr>
            <a:r>
              <a:rPr lang="zh-CN" altLang="en-US" sz="2000">
                <a:latin typeface="宋体" pitchFamily="2" charset="-122"/>
                <a:ea typeface="黑体" pitchFamily="2" charset="-122"/>
              </a:rPr>
              <a:t>匹配题</a:t>
            </a:r>
            <a:endParaRPr lang="en-US" altLang="zh-CN" sz="2000">
              <a:latin typeface="宋体" pitchFamily="2" charset="-122"/>
              <a:ea typeface="黑体" pitchFamily="2" charset="-122"/>
            </a:endParaRPr>
          </a:p>
          <a:p>
            <a:pPr marL="342900" indent="-342900">
              <a:spcBef>
                <a:spcPct val="20000"/>
              </a:spcBef>
              <a:buFontTx/>
              <a:buChar char="•"/>
            </a:pPr>
            <a:r>
              <a:rPr lang="zh-CN" altLang="en-US" sz="2000">
                <a:latin typeface="宋体" pitchFamily="2" charset="-122"/>
                <a:ea typeface="黑体" pitchFamily="2" charset="-122"/>
              </a:rPr>
              <a:t>填空题</a:t>
            </a:r>
            <a:endParaRPr lang="en-US" altLang="zh-CN" sz="2000">
              <a:latin typeface="宋体" pitchFamily="2" charset="-122"/>
              <a:ea typeface="黑体" pitchFamily="2" charset="-122"/>
            </a:endParaRPr>
          </a:p>
          <a:p>
            <a:pPr marL="342900" indent="-342900">
              <a:spcBef>
                <a:spcPct val="20000"/>
              </a:spcBef>
              <a:buFontTx/>
              <a:buChar char="•"/>
            </a:pPr>
            <a:r>
              <a:rPr lang="zh-CN" altLang="en-US" sz="2000">
                <a:latin typeface="宋体" pitchFamily="2" charset="-122"/>
                <a:ea typeface="黑体" pitchFamily="2" charset="-122"/>
              </a:rPr>
              <a:t>简答题</a:t>
            </a:r>
            <a:endParaRPr lang="en-US" altLang="zh-CN" sz="2000">
              <a:latin typeface="宋体" pitchFamily="2" charset="-122"/>
              <a:ea typeface="黑体" pitchFamily="2" charset="-122"/>
            </a:endParaRPr>
          </a:p>
          <a:p>
            <a:pPr marL="342900" indent="-342900">
              <a:spcBef>
                <a:spcPct val="20000"/>
              </a:spcBef>
              <a:buFontTx/>
              <a:buChar char="•"/>
            </a:pPr>
            <a:r>
              <a:rPr lang="zh-CN" altLang="en-US" sz="2000">
                <a:latin typeface="宋体" pitchFamily="2" charset="-122"/>
                <a:ea typeface="黑体" pitchFamily="2" charset="-122"/>
              </a:rPr>
              <a:t>论述题</a:t>
            </a:r>
            <a:endParaRPr lang="en-US" altLang="zh-CN" sz="2000">
              <a:latin typeface="宋体" pitchFamily="2" charset="-122"/>
              <a:ea typeface="黑体" pitchFamily="2" charset="-122"/>
            </a:endParaRPr>
          </a:p>
          <a:p>
            <a:pPr marL="342900" indent="-342900">
              <a:spcBef>
                <a:spcPct val="20000"/>
              </a:spcBef>
            </a:pPr>
            <a:r>
              <a:rPr lang="zh-CN" altLang="en-US" sz="2000">
                <a:latin typeface="宋体" pitchFamily="2" charset="-122"/>
                <a:ea typeface="黑体" pitchFamily="2" charset="-122"/>
              </a:rPr>
              <a:t>方式：纸笔考试</a:t>
            </a:r>
            <a:endParaRPr lang="en-US" altLang="zh-CN" sz="2000">
              <a:latin typeface="宋体" pitchFamily="2" charset="-122"/>
              <a:ea typeface="黑体" pitchFamily="2" charset="-122"/>
            </a:endParaRPr>
          </a:p>
          <a:p>
            <a:pPr marL="342900" indent="-342900">
              <a:spcBef>
                <a:spcPct val="20000"/>
              </a:spcBef>
            </a:pPr>
            <a:r>
              <a:rPr lang="zh-CN" altLang="en-US" sz="2000">
                <a:latin typeface="宋体" pitchFamily="2" charset="-122"/>
                <a:ea typeface="黑体" pitchFamily="2" charset="-122"/>
              </a:rPr>
              <a:t>时间：</a:t>
            </a:r>
            <a:r>
              <a:rPr lang="en-US" altLang="zh-CN" sz="2000">
                <a:latin typeface="宋体" pitchFamily="2" charset="-122"/>
                <a:ea typeface="黑体" pitchFamily="2" charset="-122"/>
              </a:rPr>
              <a:t>2</a:t>
            </a:r>
            <a:r>
              <a:rPr lang="zh-CN" altLang="en-US" sz="2000">
                <a:latin typeface="宋体" pitchFamily="2" charset="-122"/>
                <a:ea typeface="黑体" pitchFamily="2" charset="-122"/>
              </a:rPr>
              <a:t>小时</a:t>
            </a:r>
          </a:p>
        </p:txBody>
      </p:sp>
      <p:sp>
        <p:nvSpPr>
          <p:cNvPr id="269317" name="AutoShape 5"/>
          <p:cNvSpPr>
            <a:spLocks noChangeArrowheads="1"/>
          </p:cNvSpPr>
          <p:nvPr/>
        </p:nvSpPr>
        <p:spPr bwMode="auto">
          <a:xfrm>
            <a:off x="3203575" y="1844675"/>
            <a:ext cx="1800225" cy="71438"/>
          </a:xfrm>
          <a:prstGeom prst="rightArrow">
            <a:avLst>
              <a:gd name="adj1" fmla="val 50000"/>
              <a:gd name="adj2" fmla="val 62999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zh-CN" altLang="en-US">
              <a:ea typeface="宋体" charset="0"/>
              <a:cs typeface="宋体" charset="0"/>
            </a:endParaRPr>
          </a:p>
        </p:txBody>
      </p:sp>
      <p:sp>
        <p:nvSpPr>
          <p:cNvPr id="269318" name="Text Box 6"/>
          <p:cNvSpPr txBox="1">
            <a:spLocks noChangeArrowheads="1"/>
          </p:cNvSpPr>
          <p:nvPr/>
        </p:nvSpPr>
        <p:spPr bwMode="auto">
          <a:xfrm>
            <a:off x="3203575" y="1484313"/>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zh-CN" altLang="en-US" sz="2000" b="1">
                <a:solidFill>
                  <a:srgbClr val="53A9FF"/>
                </a:solidFill>
                <a:ea typeface="楷体_GB2312" pitchFamily="49" charset="-122"/>
              </a:rPr>
              <a:t>主要题型</a:t>
            </a:r>
          </a:p>
        </p:txBody>
      </p:sp>
      <p:sp>
        <p:nvSpPr>
          <p:cNvPr id="7" name="Text Box 5"/>
          <p:cNvSpPr txBox="1">
            <a:spLocks noChangeArrowheads="1"/>
          </p:cNvSpPr>
          <p:nvPr/>
        </p:nvSpPr>
        <p:spPr bwMode="auto">
          <a:xfrm>
            <a:off x="395288" y="260350"/>
            <a:ext cx="70564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zh-CN" altLang="en-US" b="1">
                <a:solidFill>
                  <a:srgbClr val="FFFFFF"/>
                </a:solidFill>
                <a:effectLst>
                  <a:outerShdw blurRad="38100" dist="38100" dir="2700000" algn="tl">
                    <a:srgbClr val="C0C0C0"/>
                  </a:outerShdw>
                </a:effectLst>
                <a:latin typeface="黑体" pitchFamily="2" charset="-122"/>
                <a:ea typeface="黑体" pitchFamily="2" charset="-122"/>
              </a:rPr>
              <a:t>一、教育技术中级考试介绍</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1" name="Object 3"/>
          <p:cNvGraphicFramePr>
            <a:graphicFrameLocks noGrp="1"/>
          </p:cNvGraphicFramePr>
          <p:nvPr>
            <p:ph idx="1"/>
          </p:nvPr>
        </p:nvGraphicFramePr>
        <p:xfrm>
          <a:off x="1890713" y="2362200"/>
          <a:ext cx="5341937" cy="4095750"/>
        </p:xfrm>
        <a:graphic>
          <a:graphicData uri="http://schemas.openxmlformats.org/presentationml/2006/ole">
            <mc:AlternateContent xmlns:mc="http://schemas.openxmlformats.org/markup-compatibility/2006">
              <mc:Choice xmlns:v="urn:schemas-microsoft-com:vml" Requires="v">
                <p:oleObj spid="_x0000_s56326" r:id="rId3" imgW="3661458" imgH="2808790" progId="MS_ClipArt_Gallery.2">
                  <p:embed/>
                </p:oleObj>
              </mc:Choice>
              <mc:Fallback>
                <p:oleObj r:id="rId3" imgW="3661458" imgH="2808790" progId="MS_ClipArt_Gallery.2">
                  <p:embed/>
                  <p:pic>
                    <p:nvPicPr>
                      <p:cNvPr id="0" name="Object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2362200"/>
                        <a:ext cx="5341937"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251908" name="AutoShape 4"/>
          <p:cNvSpPr>
            <a:spLocks noChangeArrowheads="1"/>
          </p:cNvSpPr>
          <p:nvPr/>
        </p:nvSpPr>
        <p:spPr bwMode="auto">
          <a:xfrm>
            <a:off x="323850" y="1844675"/>
            <a:ext cx="1295400" cy="1296988"/>
          </a:xfrm>
          <a:prstGeom prst="cloudCallout">
            <a:avLst>
              <a:gd name="adj1" fmla="val 98282"/>
              <a:gd name="adj2" fmla="val 4620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zh-CN" altLang="en-US" sz="1800" b="1">
                <a:ea typeface="华文行楷" pitchFamily="2" charset="-122"/>
              </a:rPr>
              <a:t>我考试通过了</a:t>
            </a:r>
            <a:r>
              <a:rPr lang="en-US" altLang="zh-CN" sz="1800" b="1">
                <a:ea typeface="华文行楷" pitchFamily="2" charset="-122"/>
              </a:rPr>
              <a:t>……</a:t>
            </a:r>
          </a:p>
        </p:txBody>
      </p:sp>
      <p:sp>
        <p:nvSpPr>
          <p:cNvPr id="251909" name="AutoShape 5"/>
          <p:cNvSpPr>
            <a:spLocks noChangeArrowheads="1"/>
          </p:cNvSpPr>
          <p:nvPr/>
        </p:nvSpPr>
        <p:spPr bwMode="auto">
          <a:xfrm>
            <a:off x="7451725" y="2924175"/>
            <a:ext cx="1512888" cy="1152525"/>
          </a:xfrm>
          <a:prstGeom prst="cloudCallout">
            <a:avLst>
              <a:gd name="adj1" fmla="val -88616"/>
              <a:gd name="adj2" fmla="val -3471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zh-CN" altLang="en-US" sz="2000">
                <a:ea typeface="华文行楷" pitchFamily="2" charset="-122"/>
              </a:rPr>
              <a:t>我也过了哈</a:t>
            </a:r>
          </a:p>
        </p:txBody>
      </p:sp>
      <p:sp>
        <p:nvSpPr>
          <p:cNvPr id="251910" name="AutoShape 6"/>
          <p:cNvSpPr>
            <a:spLocks noChangeArrowheads="1"/>
          </p:cNvSpPr>
          <p:nvPr/>
        </p:nvSpPr>
        <p:spPr bwMode="auto">
          <a:xfrm>
            <a:off x="5435600" y="1268413"/>
            <a:ext cx="3097213" cy="1081087"/>
          </a:xfrm>
          <a:prstGeom prst="wedgeEllipseCallout">
            <a:avLst>
              <a:gd name="adj1" fmla="val -51537"/>
              <a:gd name="adj2" fmla="val 77606"/>
            </a:avLst>
          </a:prstGeom>
          <a:solidFill>
            <a:srgbClr val="81C0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zh-CN" altLang="en-US" sz="2000" dirty="0"/>
              <a:t>只要认真</a:t>
            </a:r>
            <a:r>
              <a:rPr lang="zh-CN" altLang="en-US" sz="2000" dirty="0" smtClean="0"/>
              <a:t>复习、认真作答，</a:t>
            </a:r>
            <a:endParaRPr lang="en-US" altLang="zh-CN" sz="2000" dirty="0"/>
          </a:p>
          <a:p>
            <a:pPr algn="ctr"/>
            <a:r>
              <a:rPr lang="zh-CN" altLang="en-US" sz="2000" dirty="0"/>
              <a:t>想不通过？也难</a:t>
            </a:r>
            <a:r>
              <a:rPr lang="zh-CN" altLang="en-US" sz="2000" b="1" dirty="0"/>
              <a:t>！</a:t>
            </a:r>
          </a:p>
        </p:txBody>
      </p:sp>
      <p:sp>
        <p:nvSpPr>
          <p:cNvPr id="251911" name="Text Box 7"/>
          <p:cNvSpPr txBox="1">
            <a:spLocks noChangeArrowheads="1"/>
          </p:cNvSpPr>
          <p:nvPr/>
        </p:nvSpPr>
        <p:spPr bwMode="auto">
          <a:xfrm>
            <a:off x="107950" y="44450"/>
            <a:ext cx="4968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zh-CN" altLang="en-US" b="1">
                <a:solidFill>
                  <a:schemeClr val="bg1"/>
                </a:solidFill>
                <a:ea typeface="华文新魏" pitchFamily="2" charset="-122"/>
              </a:rPr>
              <a:t>预祝考试顺利通过！</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68313" y="260350"/>
            <a:ext cx="7199312" cy="561975"/>
          </a:xfrm>
          <a:extLst>
            <a:ext uri="{909E8E84-426E-40DD-AFC4-6F175D3DCCD1}">
              <a14:hiddenFill xmlns:a14="http://schemas.microsoft.com/office/drawing/2010/main">
                <a:solidFill>
                  <a:srgbClr val="B9CDE5"/>
                </a:solidFill>
              </a14:hiddenFill>
            </a:ext>
          </a:extLst>
        </p:spPr>
        <p:txBody>
          <a:bodyPr/>
          <a:lstStyle/>
          <a:p>
            <a:pPr algn="ctr"/>
            <a:r>
              <a:rPr kumimoji="0" lang="zh-CN" altLang="en-US" sz="3600" b="1" smtClean="0">
                <a:ea typeface="微软雅黑" pitchFamily="34" charset="-122"/>
              </a:rPr>
              <a:t>二、教育技术考试内容要求</a:t>
            </a:r>
          </a:p>
        </p:txBody>
      </p:sp>
      <p:sp>
        <p:nvSpPr>
          <p:cNvPr id="279555" name="内容占位符 2"/>
          <p:cNvSpPr>
            <a:spLocks noGrp="1"/>
          </p:cNvSpPr>
          <p:nvPr>
            <p:ph idx="4294967295"/>
          </p:nvPr>
        </p:nvSpPr>
        <p:spPr>
          <a:xfrm>
            <a:off x="179388" y="1412875"/>
            <a:ext cx="8785225" cy="5184775"/>
          </a:xfrm>
        </p:spPr>
        <p:txBody>
          <a:bodyPr/>
          <a:lstStyle/>
          <a:p>
            <a:pPr marL="457200" indent="-457200">
              <a:lnSpc>
                <a:spcPct val="140000"/>
              </a:lnSpc>
              <a:buFontTx/>
              <a:buAutoNum type="arabicPeriod"/>
            </a:pPr>
            <a:r>
              <a:rPr kumimoji="0" lang="zh-CN" altLang="en-US" sz="2000" b="1" smtClean="0">
                <a:latin typeface="华文新魏" pitchFamily="2" charset="-122"/>
                <a:ea typeface="华文新魏" pitchFamily="2" charset="-122"/>
              </a:rPr>
              <a:t>教育技术：概念、研究内容和作用；</a:t>
            </a:r>
            <a:endParaRPr kumimoji="0" lang="en-US" altLang="zh-CN" sz="2000" b="1" smtClean="0">
              <a:latin typeface="华文新魏" pitchFamily="2" charset="-122"/>
              <a:ea typeface="华文新魏" pitchFamily="2" charset="-122"/>
            </a:endParaRPr>
          </a:p>
          <a:p>
            <a:pPr marL="457200" indent="-457200">
              <a:lnSpc>
                <a:spcPct val="140000"/>
              </a:lnSpc>
              <a:buFontTx/>
              <a:buAutoNum type="arabicPeriod"/>
            </a:pPr>
            <a:r>
              <a:rPr kumimoji="0" lang="zh-CN" altLang="en-US" sz="2000" b="1" smtClean="0">
                <a:latin typeface="华文新魏" pitchFamily="2" charset="-122"/>
                <a:ea typeface="华文新魏" pitchFamily="2" charset="-122"/>
              </a:rPr>
              <a:t>教学设计</a:t>
            </a:r>
            <a:endParaRPr kumimoji="0" lang="en-US" altLang="zh-CN" sz="2000" b="1" smtClean="0">
              <a:latin typeface="华文新魏" pitchFamily="2" charset="-122"/>
              <a:ea typeface="华文新魏" pitchFamily="2" charset="-122"/>
            </a:endParaRPr>
          </a:p>
          <a:p>
            <a:pPr marL="457200" indent="-457200">
              <a:lnSpc>
                <a:spcPct val="140000"/>
              </a:lnSpc>
              <a:buFontTx/>
              <a:buNone/>
            </a:pPr>
            <a:r>
              <a:rPr kumimoji="0" lang="en-US" altLang="zh-CN" sz="2000" b="1" smtClean="0">
                <a:latin typeface="华文新魏" pitchFamily="2" charset="-122"/>
                <a:ea typeface="华文新魏" pitchFamily="2" charset="-122"/>
              </a:rPr>
              <a:t>       </a:t>
            </a:r>
            <a:r>
              <a:rPr kumimoji="0" lang="zh-CN" altLang="en-US" sz="2000" b="1" smtClean="0">
                <a:latin typeface="华文新魏" pitchFamily="2" charset="-122"/>
                <a:ea typeface="华文新魏" pitchFamily="2" charset="-122"/>
              </a:rPr>
              <a:t>基本环节：学习者分析、学习需要分析、教学目标的分析与设计、教学内容的分析、教学方法的选择和运用、教学媒体的选择和运用、教学策略的选择和运用</a:t>
            </a:r>
            <a:r>
              <a:rPr kumimoji="0" lang="en-US" altLang="zh-CN" sz="2000" b="1" smtClean="0">
                <a:latin typeface="华文新魏" pitchFamily="2" charset="-122"/>
                <a:ea typeface="华文新魏" pitchFamily="2" charset="-122"/>
              </a:rPr>
              <a:t> </a:t>
            </a:r>
            <a:r>
              <a:rPr kumimoji="0" lang="zh-CN" altLang="en-US" sz="2000" b="1" smtClean="0">
                <a:latin typeface="华文新魏" pitchFamily="2" charset="-122"/>
                <a:ea typeface="华文新魏" pitchFamily="2" charset="-122"/>
              </a:rPr>
              <a:t>、教学设计成果的评价</a:t>
            </a:r>
            <a:endParaRPr kumimoji="0" lang="en-US" altLang="zh-CN" sz="2000" b="1" smtClean="0">
              <a:latin typeface="华文新魏" pitchFamily="2" charset="-122"/>
              <a:ea typeface="华文新魏" pitchFamily="2" charset="-122"/>
            </a:endParaRPr>
          </a:p>
          <a:p>
            <a:pPr marL="457200" indent="-457200">
              <a:lnSpc>
                <a:spcPct val="140000"/>
              </a:lnSpc>
              <a:buFontTx/>
              <a:buNone/>
            </a:pPr>
            <a:r>
              <a:rPr kumimoji="0" lang="en-US" altLang="zh-CN" sz="2000" b="1" smtClean="0">
                <a:latin typeface="华文新魏" pitchFamily="2" charset="-122"/>
                <a:ea typeface="华文新魏" pitchFamily="2" charset="-122"/>
              </a:rPr>
              <a:t>       </a:t>
            </a:r>
            <a:r>
              <a:rPr kumimoji="0" lang="zh-CN" altLang="en-US" sz="2000" b="1" smtClean="0">
                <a:latin typeface="华文新魏" pitchFamily="2" charset="-122"/>
                <a:ea typeface="华文新魏" pitchFamily="2" charset="-122"/>
              </a:rPr>
              <a:t>编制信息技术与课程整合的教学设计方案，有教学设计的实践经历</a:t>
            </a:r>
            <a:endParaRPr kumimoji="0" lang="en-US" altLang="zh-CN" sz="2000" b="1" smtClean="0">
              <a:latin typeface="华文新魏" pitchFamily="2" charset="-122"/>
              <a:ea typeface="华文新魏" pitchFamily="2" charset="-122"/>
            </a:endParaRPr>
          </a:p>
          <a:p>
            <a:pPr marL="457200" indent="-457200">
              <a:lnSpc>
                <a:spcPct val="140000"/>
              </a:lnSpc>
              <a:buFontTx/>
              <a:buAutoNum type="arabicPeriod" startAt="3"/>
            </a:pPr>
            <a:r>
              <a:rPr kumimoji="0" lang="zh-CN" altLang="en-US" sz="2000" b="1" smtClean="0">
                <a:latin typeface="华文新魏" pitchFamily="2" charset="-122"/>
                <a:ea typeface="华文新魏" pitchFamily="2" charset="-122"/>
              </a:rPr>
              <a:t>整合的内涵、途径与方法；</a:t>
            </a:r>
            <a:endParaRPr kumimoji="0" lang="en-US" altLang="zh-CN" sz="2000" b="1" smtClean="0">
              <a:latin typeface="华文新魏" pitchFamily="2" charset="-122"/>
              <a:ea typeface="华文新魏" pitchFamily="2" charset="-122"/>
            </a:endParaRPr>
          </a:p>
          <a:p>
            <a:pPr marL="457200" indent="-457200">
              <a:lnSpc>
                <a:spcPct val="140000"/>
              </a:lnSpc>
              <a:buFontTx/>
              <a:buNone/>
            </a:pPr>
            <a:r>
              <a:rPr kumimoji="0" lang="en-US" altLang="zh-CN" sz="2000" b="1" smtClean="0">
                <a:latin typeface="华文新魏" pitchFamily="2" charset="-122"/>
                <a:ea typeface="华文新魏" pitchFamily="2" charset="-122"/>
              </a:rPr>
              <a:t>       </a:t>
            </a:r>
            <a:r>
              <a:rPr kumimoji="0" lang="zh-CN" altLang="en-US" sz="2000" b="1" smtClean="0">
                <a:latin typeface="华文新魏" pitchFamily="2" charset="-122"/>
                <a:ea typeface="华文新魏" pitchFamily="2" charset="-122"/>
              </a:rPr>
              <a:t>整合的概念</a:t>
            </a:r>
            <a:endParaRPr kumimoji="0" lang="en-US" altLang="zh-CN" sz="2000" b="1" smtClean="0">
              <a:latin typeface="华文新魏" pitchFamily="2" charset="-122"/>
              <a:ea typeface="华文新魏" pitchFamily="2" charset="-122"/>
            </a:endParaRPr>
          </a:p>
          <a:p>
            <a:pPr marL="457200" indent="-457200">
              <a:lnSpc>
                <a:spcPct val="140000"/>
              </a:lnSpc>
              <a:buFontTx/>
              <a:buNone/>
            </a:pPr>
            <a:r>
              <a:rPr kumimoji="0" lang="en-US" altLang="zh-CN" sz="2000" b="1" smtClean="0">
                <a:latin typeface="华文新魏" pitchFamily="2" charset="-122"/>
                <a:ea typeface="华文新魏" pitchFamily="2" charset="-122"/>
              </a:rPr>
              <a:t>       </a:t>
            </a:r>
            <a:r>
              <a:rPr kumimoji="0" lang="zh-CN" altLang="en-US" sz="2000" b="1" smtClean="0">
                <a:latin typeface="华文新魏" pitchFamily="2" charset="-122"/>
                <a:ea typeface="华文新魏" pitchFamily="2" charset="-122"/>
              </a:rPr>
              <a:t>方法：内容组织方法、思维引导方法、学习活动设计方法、资源组织方法、学习环境创设方法、学习评价设计方法</a:t>
            </a:r>
            <a:endParaRPr kumimoji="0" lang="en-US" altLang="zh-CN" sz="2000" b="1" smtClean="0">
              <a:latin typeface="华文新魏" pitchFamily="2" charset="-122"/>
              <a:ea typeface="华文新魏" pitchFamily="2" charset="-122"/>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内容占位符 2"/>
          <p:cNvSpPr>
            <a:spLocks noGrp="1"/>
          </p:cNvSpPr>
          <p:nvPr>
            <p:ph idx="4294967295"/>
          </p:nvPr>
        </p:nvSpPr>
        <p:spPr>
          <a:xfrm>
            <a:off x="179388" y="1412875"/>
            <a:ext cx="8856662" cy="5184775"/>
          </a:xfrm>
        </p:spPr>
        <p:txBody>
          <a:bodyPr/>
          <a:lstStyle/>
          <a:p>
            <a:pPr marL="0" indent="0">
              <a:lnSpc>
                <a:spcPct val="140000"/>
              </a:lnSpc>
              <a:buFontTx/>
              <a:buNone/>
            </a:pPr>
            <a:r>
              <a:rPr kumimoji="0" lang="en-US" altLang="zh-CN" sz="2200" b="1" dirty="0" smtClean="0">
                <a:latin typeface="华文新魏" pitchFamily="2" charset="-122"/>
                <a:ea typeface="华文新魏" pitchFamily="2" charset="-122"/>
              </a:rPr>
              <a:t>4. </a:t>
            </a:r>
            <a:r>
              <a:rPr kumimoji="0" lang="zh-CN" altLang="en-US" sz="2200" b="1" dirty="0" smtClean="0">
                <a:latin typeface="华文新魏" pitchFamily="2" charset="-122"/>
                <a:ea typeface="华文新魏" pitchFamily="2" charset="-122"/>
              </a:rPr>
              <a:t>研究性学习</a:t>
            </a:r>
            <a:endParaRPr kumimoji="0" lang="en-US" altLang="zh-CN" sz="2200" b="1" dirty="0" smtClean="0">
              <a:latin typeface="华文新魏" pitchFamily="2" charset="-122"/>
              <a:ea typeface="华文新魏" pitchFamily="2" charset="-122"/>
            </a:endParaRP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什么是研究性学习，特点：研究性、实践性、完整性</a:t>
            </a:r>
            <a:endParaRPr kumimoji="0" lang="en-US" altLang="zh-CN" sz="2200" b="1" dirty="0" smtClean="0">
              <a:latin typeface="华文新魏" pitchFamily="2" charset="-122"/>
              <a:ea typeface="华文新魏" pitchFamily="2" charset="-122"/>
            </a:endParaRP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五环节：提出问题、分析问题、解决问题、实施方案、评价总结</a:t>
            </a:r>
            <a:endParaRPr kumimoji="0" lang="en-US" altLang="zh-CN" sz="2200" b="1" dirty="0" smtClean="0">
              <a:latin typeface="华文新魏" pitchFamily="2" charset="-122"/>
              <a:ea typeface="华文新魏" pitchFamily="2" charset="-122"/>
            </a:endParaRP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六要素：</a:t>
            </a:r>
            <a:r>
              <a:rPr kumimoji="0" lang="zh-CN" altLang="en-US" sz="2200" b="1" dirty="0" smtClean="0">
                <a:solidFill>
                  <a:srgbClr val="FF0000"/>
                </a:solidFill>
                <a:latin typeface="华文新魏" pitchFamily="2" charset="-122"/>
                <a:ea typeface="华文新魏" pitchFamily="2" charset="-122"/>
              </a:rPr>
              <a:t>情境</a:t>
            </a:r>
            <a:r>
              <a:rPr kumimoji="0" lang="zh-CN" altLang="en-US" sz="2200" b="1" dirty="0" smtClean="0">
                <a:latin typeface="华文新魏" pitchFamily="2" charset="-122"/>
                <a:ea typeface="华文新魏" pitchFamily="2" charset="-122"/>
              </a:rPr>
              <a:t>、</a:t>
            </a:r>
            <a:r>
              <a:rPr kumimoji="0" lang="zh-CN" altLang="en-US" sz="2200" b="1" dirty="0" smtClean="0">
                <a:solidFill>
                  <a:srgbClr val="FF0000"/>
                </a:solidFill>
                <a:latin typeface="华文新魏" pitchFamily="2" charset="-122"/>
                <a:ea typeface="华文新魏" pitchFamily="2" charset="-122"/>
              </a:rPr>
              <a:t>任务</a:t>
            </a:r>
            <a:r>
              <a:rPr kumimoji="0" lang="zh-CN" altLang="en-US" sz="2200" b="1" dirty="0" smtClean="0">
                <a:latin typeface="华文新魏" pitchFamily="2" charset="-122"/>
                <a:ea typeface="华文新魏" pitchFamily="2" charset="-122"/>
              </a:rPr>
              <a:t>、过程、资源、</a:t>
            </a:r>
            <a:r>
              <a:rPr kumimoji="0" lang="zh-CN" altLang="en-US" sz="2200" b="1" dirty="0" smtClean="0">
                <a:solidFill>
                  <a:srgbClr val="FF0000"/>
                </a:solidFill>
                <a:latin typeface="华文新魏" pitchFamily="2" charset="-122"/>
                <a:ea typeface="华文新魏" pitchFamily="2" charset="-122"/>
              </a:rPr>
              <a:t>成果</a:t>
            </a:r>
            <a:r>
              <a:rPr kumimoji="0" lang="zh-CN" altLang="en-US" sz="2200" b="1" dirty="0" smtClean="0">
                <a:latin typeface="华文新魏" pitchFamily="2" charset="-122"/>
                <a:ea typeface="华文新魏" pitchFamily="2" charset="-122"/>
              </a:rPr>
              <a:t>、评估</a:t>
            </a:r>
            <a:endParaRPr kumimoji="0" lang="en-US" altLang="zh-CN" sz="2200" b="1" dirty="0" smtClean="0">
              <a:latin typeface="华文新魏" pitchFamily="2" charset="-122"/>
              <a:ea typeface="华文新魏" pitchFamily="2" charset="-122"/>
            </a:endParaRP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en-US" altLang="zh-CN" sz="2200" b="1" dirty="0" err="1" smtClean="0">
                <a:latin typeface="华文新魏" pitchFamily="2" charset="-122"/>
                <a:ea typeface="华文新魏" pitchFamily="2" charset="-122"/>
              </a:rPr>
              <a:t>webquest</a:t>
            </a:r>
            <a:r>
              <a:rPr kumimoji="0" lang="zh-CN" altLang="en-US" sz="2200" b="1" dirty="0" smtClean="0">
                <a:latin typeface="华文新魏" pitchFamily="2" charset="-122"/>
                <a:ea typeface="华文新魏" pitchFamily="2" charset="-122"/>
              </a:rPr>
              <a:t> </a:t>
            </a:r>
            <a:r>
              <a:rPr kumimoji="0" lang="en-US" altLang="zh-CN" sz="2200" b="1" dirty="0" smtClean="0">
                <a:latin typeface="华文新魏" pitchFamily="2" charset="-122"/>
                <a:ea typeface="华文新魏" pitchFamily="2" charset="-122"/>
              </a:rPr>
              <a:t>,</a:t>
            </a:r>
            <a:r>
              <a:rPr kumimoji="0" lang="zh-CN" altLang="en-US" sz="2200" b="1" dirty="0" smtClean="0">
                <a:latin typeface="华文新魏" pitchFamily="2" charset="-122"/>
                <a:ea typeface="华文新魏" pitchFamily="2" charset="-122"/>
              </a:rPr>
              <a:t> </a:t>
            </a:r>
            <a:r>
              <a:rPr kumimoji="0" lang="en-US" altLang="zh-CN" sz="2200" b="1" dirty="0" err="1" smtClean="0">
                <a:latin typeface="华文新魏" pitchFamily="2" charset="-122"/>
                <a:ea typeface="华文新魏" pitchFamily="2" charset="-122"/>
              </a:rPr>
              <a:t>miniquest</a:t>
            </a:r>
            <a:r>
              <a:rPr kumimoji="0" lang="en-US" altLang="zh-CN" sz="2200" b="1" dirty="0" smtClean="0">
                <a:latin typeface="华文新魏" pitchFamily="2" charset="-122"/>
                <a:ea typeface="华文新魏" pitchFamily="2" charset="-122"/>
              </a:rPr>
              <a:t>(</a:t>
            </a:r>
            <a:r>
              <a:rPr kumimoji="0" lang="en-US" altLang="zh-CN" sz="2200" b="1" dirty="0" err="1" smtClean="0">
                <a:latin typeface="华文新魏" pitchFamily="2" charset="-122"/>
                <a:ea typeface="华文新魏" pitchFamily="2" charset="-122"/>
              </a:rPr>
              <a:t>webquest</a:t>
            </a: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中</a:t>
            </a:r>
            <a:r>
              <a:rPr kumimoji="0" lang="en-US" altLang="zh-CN" sz="2200" b="1" dirty="0" smtClean="0">
                <a:latin typeface="华文新魏" pitchFamily="2" charset="-122"/>
                <a:ea typeface="华文新魏" pitchFamily="2" charset="-122"/>
              </a:rPr>
              <a:t>3-4</a:t>
            </a:r>
            <a:r>
              <a:rPr kumimoji="0" lang="zh-CN" altLang="en-US" sz="2200" b="1" dirty="0" smtClean="0">
                <a:latin typeface="华文新魏" pitchFamily="2" charset="-122"/>
                <a:ea typeface="华文新魏" pitchFamily="2" charset="-122"/>
              </a:rPr>
              <a:t>个要素</a:t>
            </a:r>
            <a:r>
              <a:rPr kumimoji="0" lang="en-US" altLang="zh-CN" sz="2200" b="1" dirty="0" smtClean="0">
                <a:latin typeface="华文新魏" pitchFamily="2" charset="-122"/>
                <a:ea typeface="华文新魏" pitchFamily="2" charset="-122"/>
              </a:rPr>
              <a:t>)</a:t>
            </a: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教师在研究性学习各环节中的组织和指导作用</a:t>
            </a:r>
            <a:endParaRPr kumimoji="0" lang="en-US" altLang="zh-CN" sz="2200" b="1" dirty="0" smtClean="0">
              <a:latin typeface="华文新魏" pitchFamily="2" charset="-122"/>
              <a:ea typeface="华文新魏" pitchFamily="2" charset="-122"/>
            </a:endParaRPr>
          </a:p>
          <a:p>
            <a:pPr marL="0" indent="0">
              <a:lnSpc>
                <a:spcPct val="120000"/>
              </a:lnSpc>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研究性学习的设计</a:t>
            </a:r>
            <a:r>
              <a:rPr kumimoji="0" lang="zh-CN" altLang="zh-CN" sz="2200" b="1" dirty="0" smtClean="0">
                <a:latin typeface="华文新魏" pitchFamily="2" charset="-122"/>
                <a:ea typeface="华文新魏" pitchFamily="2" charset="-122"/>
              </a:rPr>
              <a:t>，</a:t>
            </a:r>
            <a:r>
              <a:rPr kumimoji="0" lang="zh-CN" altLang="en-US" sz="2200" b="1" dirty="0" smtClean="0">
                <a:latin typeface="华文新魏" pitchFamily="2" charset="-122"/>
                <a:ea typeface="华文新魏" pitchFamily="2" charset="-122"/>
              </a:rPr>
              <a:t>教师设计和实施研究性学习的实践经历</a:t>
            </a:r>
            <a:endParaRPr kumimoji="0" lang="en-US" altLang="zh-CN" sz="2200" b="1" dirty="0" smtClean="0">
              <a:latin typeface="华文新魏" pitchFamily="2" charset="-122"/>
              <a:ea typeface="华文新魏" pitchFamily="2" charset="-122"/>
            </a:endParaRPr>
          </a:p>
          <a:p>
            <a:pPr marL="0" indent="0">
              <a:lnSpc>
                <a:spcPct val="140000"/>
              </a:lnSpc>
              <a:buFontTx/>
              <a:buNone/>
            </a:pPr>
            <a:r>
              <a:rPr kumimoji="0" lang="en-US" altLang="zh-CN" sz="2200" b="1" dirty="0" smtClean="0">
                <a:latin typeface="华文新魏" pitchFamily="2" charset="-122"/>
                <a:ea typeface="华文新魏" pitchFamily="2" charset="-122"/>
              </a:rPr>
              <a:t>5. </a:t>
            </a:r>
            <a:r>
              <a:rPr kumimoji="0" lang="zh-CN" altLang="en-US" sz="2200" b="1" dirty="0" smtClean="0">
                <a:latin typeface="华文新魏" pitchFamily="2" charset="-122"/>
                <a:ea typeface="华文新魏" pitchFamily="2" charset="-122"/>
              </a:rPr>
              <a:t>行动研究</a:t>
            </a:r>
            <a:endParaRPr kumimoji="0" lang="en-US" altLang="zh-CN" sz="2200" b="1" dirty="0" smtClean="0">
              <a:latin typeface="华文新魏" pitchFamily="2" charset="-122"/>
              <a:ea typeface="华文新魏" pitchFamily="2" charset="-122"/>
            </a:endParaRPr>
          </a:p>
          <a:p>
            <a:pPr marL="0" indent="0">
              <a:lnSpc>
                <a:spcPct val="140000"/>
              </a:lnSpc>
              <a:spcBef>
                <a:spcPct val="0"/>
              </a:spcBef>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概念</a:t>
            </a:r>
            <a:r>
              <a:rPr kumimoji="0" lang="zh-CN" altLang="zh-CN" sz="2200" b="1" dirty="0" smtClean="0">
                <a:latin typeface="华文新魏" pitchFamily="2" charset="-122"/>
                <a:ea typeface="华文新魏" pitchFamily="2" charset="-122"/>
              </a:rPr>
              <a:t>，</a:t>
            </a:r>
            <a:r>
              <a:rPr kumimoji="0" lang="zh-CN" altLang="en-US" sz="2200" b="1" dirty="0" smtClean="0">
                <a:latin typeface="华文新魏" pitchFamily="2" charset="-122"/>
                <a:ea typeface="华文新魏" pitchFamily="2" charset="-122"/>
              </a:rPr>
              <a:t>环节</a:t>
            </a: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a:t>
            </a: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计划、行动、观察、反思</a:t>
            </a:r>
            <a:endParaRPr kumimoji="0" lang="en-US" altLang="zh-CN" sz="2200" b="1" dirty="0" smtClean="0">
              <a:latin typeface="华文新魏" pitchFamily="2" charset="-122"/>
              <a:ea typeface="华文新魏" pitchFamily="2" charset="-122"/>
            </a:endParaRPr>
          </a:p>
          <a:p>
            <a:pPr marL="0" indent="0">
              <a:lnSpc>
                <a:spcPct val="140000"/>
              </a:lnSpc>
              <a:spcBef>
                <a:spcPct val="0"/>
              </a:spcBef>
              <a:buFontTx/>
              <a:buNone/>
            </a:pPr>
            <a:r>
              <a:rPr kumimoji="0" lang="en-US" altLang="zh-CN" sz="2200" b="1" dirty="0" smtClean="0">
                <a:latin typeface="华文新魏" pitchFamily="2" charset="-122"/>
                <a:ea typeface="华文新魏" pitchFamily="2" charset="-122"/>
              </a:rPr>
              <a:t>     </a:t>
            </a:r>
            <a:r>
              <a:rPr kumimoji="0" lang="zh-CN" altLang="en-US" sz="2200" b="1" dirty="0" smtClean="0">
                <a:latin typeface="华文新魏" pitchFamily="2" charset="-122"/>
                <a:ea typeface="华文新魏" pitchFamily="2" charset="-122"/>
              </a:rPr>
              <a:t>各环节作用</a:t>
            </a:r>
            <a:endParaRPr kumimoji="0" lang="en-US" altLang="zh-CN" sz="2200" b="1" dirty="0" smtClean="0">
              <a:latin typeface="华文新魏" pitchFamily="2" charset="-122"/>
              <a:ea typeface="华文新魏" pitchFamily="2" charset="-122"/>
            </a:endParaRPr>
          </a:p>
        </p:txBody>
      </p:sp>
      <p:sp>
        <p:nvSpPr>
          <p:cNvPr id="4" name="标题 1"/>
          <p:cNvSpPr txBox="1">
            <a:spLocks/>
          </p:cNvSpPr>
          <p:nvPr/>
        </p:nvSpPr>
        <p:spPr bwMode="auto">
          <a:xfrm>
            <a:off x="468313" y="260350"/>
            <a:ext cx="7199312" cy="561975"/>
          </a:xfrm>
          <a:prstGeom prst="rect">
            <a:avLst/>
          </a:prstGeom>
          <a:noFill/>
          <a:ln>
            <a:noFill/>
          </a:ln>
          <a:effectLst/>
          <a:extLst>
            <a:ext uri="{909E8E84-426E-40DD-AFC4-6F175D3DCCD1}">
              <a14:hiddenFill xmlns:a14="http://schemas.microsoft.com/office/drawing/2010/main">
                <a:solidFill>
                  <a:srgbClr val="B9CDE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algn="ctr"/>
            <a:r>
              <a:rPr lang="zh-CN" altLang="en-US" b="1">
                <a:solidFill>
                  <a:schemeClr val="bg1"/>
                </a:solidFill>
                <a:ea typeface="微软雅黑" pitchFamily="34" charset="-122"/>
              </a:rPr>
              <a:t>二、教育技术考试内容要求</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内容占位符 2"/>
          <p:cNvSpPr>
            <a:spLocks noGrp="1"/>
          </p:cNvSpPr>
          <p:nvPr>
            <p:ph idx="4294967295"/>
          </p:nvPr>
        </p:nvSpPr>
        <p:spPr>
          <a:xfrm>
            <a:off x="179388" y="1412875"/>
            <a:ext cx="8856662" cy="5184775"/>
          </a:xfrm>
        </p:spPr>
        <p:txBody>
          <a:bodyPr/>
          <a:lstStyle/>
          <a:p>
            <a:pPr marL="0" indent="0">
              <a:lnSpc>
                <a:spcPct val="140000"/>
              </a:lnSpc>
              <a:buFontTx/>
              <a:buNone/>
            </a:pPr>
            <a:r>
              <a:rPr kumimoji="0" lang="zh-CN" altLang="zh-CN" sz="2200" b="1" smtClean="0">
                <a:latin typeface="华文新魏" pitchFamily="2" charset="-122"/>
                <a:ea typeface="华文新魏" pitchFamily="2" charset="-122"/>
              </a:rPr>
              <a:t>6</a:t>
            </a: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教学目标设计</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布鲁姆教学设计理论，课程标准对学科教学目标的要求</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认知目标分类：识记、领会、运用、分析、综合、评价</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en-US" altLang="zh-CN" sz="2200" b="1" smtClean="0">
                <a:latin typeface="华文新魏" pitchFamily="2" charset="-122"/>
                <a:ea typeface="华文新魏" pitchFamily="2" charset="-122"/>
              </a:rPr>
              <a:t>     ABCD</a:t>
            </a:r>
            <a:r>
              <a:rPr kumimoji="0" lang="zh-CN" altLang="en-US" sz="2200" b="1" smtClean="0">
                <a:latin typeface="华文新魏" pitchFamily="2" charset="-122"/>
                <a:ea typeface="华文新魏" pitchFamily="2" charset="-122"/>
              </a:rPr>
              <a:t>法，行为动词；</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zh-CN" altLang="zh-CN" sz="2200" b="1" smtClean="0">
                <a:latin typeface="华文新魏" pitchFamily="2" charset="-122"/>
                <a:ea typeface="华文新魏" pitchFamily="2" charset="-122"/>
              </a:rPr>
              <a:t>7</a:t>
            </a: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学习者特征分析</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主要包括：起点水平分析、认知结构分析、学习态度分析、学习动机分析、学习风格分析</a:t>
            </a:r>
            <a:endParaRPr kumimoji="0" lang="en-US" altLang="zh-CN" sz="2200" b="1" smtClean="0">
              <a:latin typeface="华文新魏" pitchFamily="2" charset="-122"/>
              <a:ea typeface="华文新魏" pitchFamily="2" charset="-122"/>
            </a:endParaRPr>
          </a:p>
          <a:p>
            <a:pPr marL="0" indent="0">
              <a:lnSpc>
                <a:spcPct val="14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各特征分析的方法，例：起点水平－测验，学习动机－</a:t>
            </a:r>
            <a:r>
              <a:rPr kumimoji="0" lang="zh-CN" altLang="zh-CN" sz="2200" b="1" smtClean="0">
                <a:latin typeface="华文新魏" pitchFamily="2" charset="-122"/>
                <a:ea typeface="华文新魏" pitchFamily="2" charset="-122"/>
              </a:rPr>
              <a:t>A</a:t>
            </a:r>
            <a:r>
              <a:rPr kumimoji="0" lang="en-US" altLang="zh-CN" sz="2200" b="1" smtClean="0">
                <a:latin typeface="华文新魏" pitchFamily="2" charset="-122"/>
                <a:ea typeface="华文新魏" pitchFamily="2" charset="-122"/>
              </a:rPr>
              <a:t>RCS</a:t>
            </a:r>
            <a:r>
              <a:rPr kumimoji="0" lang="zh-CN" altLang="en-US" sz="2200" b="1" smtClean="0">
                <a:latin typeface="华文新魏" pitchFamily="2" charset="-122"/>
                <a:ea typeface="华文新魏" pitchFamily="2" charset="-122"/>
              </a:rPr>
              <a:t>模型等</a:t>
            </a:r>
            <a:endParaRPr kumimoji="0" lang="en-US" altLang="zh-CN" sz="2200" b="1" smtClean="0">
              <a:latin typeface="华文新魏" pitchFamily="2" charset="-122"/>
              <a:ea typeface="华文新魏" pitchFamily="2" charset="-122"/>
            </a:endParaRPr>
          </a:p>
        </p:txBody>
      </p:sp>
      <p:sp>
        <p:nvSpPr>
          <p:cNvPr id="4" name="标题 1"/>
          <p:cNvSpPr txBox="1">
            <a:spLocks/>
          </p:cNvSpPr>
          <p:nvPr/>
        </p:nvSpPr>
        <p:spPr bwMode="auto">
          <a:xfrm>
            <a:off x="468313" y="260350"/>
            <a:ext cx="7199312" cy="561975"/>
          </a:xfrm>
          <a:prstGeom prst="rect">
            <a:avLst/>
          </a:prstGeom>
          <a:noFill/>
          <a:ln>
            <a:noFill/>
          </a:ln>
          <a:effectLst/>
          <a:extLst>
            <a:ext uri="{909E8E84-426E-40DD-AFC4-6F175D3DCCD1}">
              <a14:hiddenFill xmlns:a14="http://schemas.microsoft.com/office/drawing/2010/main">
                <a:solidFill>
                  <a:srgbClr val="B9CDE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algn="ctr"/>
            <a:r>
              <a:rPr lang="zh-CN" altLang="en-US" b="1">
                <a:solidFill>
                  <a:schemeClr val="bg1"/>
                </a:solidFill>
                <a:ea typeface="微软雅黑" pitchFamily="34" charset="-122"/>
              </a:rPr>
              <a:t>二、教育技术考试内容要求</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内容占位符 2"/>
          <p:cNvSpPr>
            <a:spLocks noGrp="1"/>
          </p:cNvSpPr>
          <p:nvPr>
            <p:ph idx="4294967295"/>
          </p:nvPr>
        </p:nvSpPr>
        <p:spPr>
          <a:xfrm>
            <a:off x="179388" y="1412875"/>
            <a:ext cx="8856662" cy="5184775"/>
          </a:xfrm>
        </p:spPr>
        <p:txBody>
          <a:bodyPr/>
          <a:lstStyle/>
          <a:p>
            <a:pPr marL="0" indent="0">
              <a:lnSpc>
                <a:spcPct val="160000"/>
              </a:lnSpc>
              <a:buFontTx/>
              <a:buNone/>
            </a:pPr>
            <a:r>
              <a:rPr kumimoji="0" lang="en-US" altLang="zh-CN" sz="2200" b="1" smtClean="0">
                <a:latin typeface="华文新魏" pitchFamily="2" charset="-122"/>
                <a:ea typeface="华文新魏" pitchFamily="2" charset="-122"/>
              </a:rPr>
              <a:t>8. </a:t>
            </a:r>
            <a:r>
              <a:rPr kumimoji="0" lang="zh-CN" altLang="en-US" sz="2200" b="1" smtClean="0">
                <a:latin typeface="华文新魏" pitchFamily="2" charset="-122"/>
                <a:ea typeface="华文新魏" pitchFamily="2" charset="-122"/>
              </a:rPr>
              <a:t>教学策略</a:t>
            </a:r>
            <a:endParaRPr kumimoji="0" lang="en-US" altLang="zh-CN" sz="2200" b="1" smtClean="0">
              <a:latin typeface="华文新魏" pitchFamily="2" charset="-122"/>
              <a:ea typeface="华文新魏" pitchFamily="2" charset="-122"/>
            </a:endParaRPr>
          </a:p>
          <a:p>
            <a:pPr marL="0" indent="0">
              <a:lnSpc>
                <a:spcPct val="16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能准确专业的说出各种教学策略、模式的名称，并能够应用这些模式策略。例如：</a:t>
            </a:r>
            <a:endParaRPr kumimoji="0" lang="en-US" altLang="zh-CN" sz="2200" b="1" smtClean="0">
              <a:latin typeface="华文新魏" pitchFamily="2" charset="-122"/>
              <a:ea typeface="华文新魏" pitchFamily="2" charset="-122"/>
            </a:endParaRPr>
          </a:p>
          <a:p>
            <a:pPr marL="0" indent="0">
              <a:lnSpc>
                <a:spcPct val="16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不同分类方式及其适用或选用：</a:t>
            </a:r>
            <a:endParaRPr kumimoji="0" lang="en-US" altLang="zh-CN" sz="2200" b="1" smtClean="0">
              <a:latin typeface="华文新魏" pitchFamily="2" charset="-122"/>
              <a:ea typeface="华文新魏" pitchFamily="2" charset="-122"/>
            </a:endParaRPr>
          </a:p>
          <a:p>
            <a:pPr marL="0" indent="0">
              <a:lnSpc>
                <a:spcPct val="160000"/>
              </a:lnSpc>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＊组织策略、授递策略、管理策略</a:t>
            </a:r>
            <a:endParaRPr kumimoji="0" lang="en-US" altLang="zh-CN" sz="2200" b="1" smtClean="0">
              <a:latin typeface="华文新魏" pitchFamily="2" charset="-122"/>
              <a:ea typeface="华文新魏" pitchFamily="2" charset="-122"/>
            </a:endParaRPr>
          </a:p>
          <a:p>
            <a:pPr marL="0" indent="0">
              <a:lnSpc>
                <a:spcPct val="160000"/>
              </a:lnSpc>
              <a:buFontTx/>
              <a:buNone/>
            </a:pPr>
            <a:r>
              <a:rPr kumimoji="0" lang="en-US" altLang="zh-CN" sz="2200" b="1" smtClean="0">
                <a:latin typeface="华文新魏" pitchFamily="2" charset="-122"/>
                <a:ea typeface="华文新魏" pitchFamily="2" charset="-122"/>
              </a:rPr>
              <a:t>      </a:t>
            </a:r>
            <a:r>
              <a:rPr kumimoji="0" lang="zh-CN" altLang="zh-CN" sz="2200" b="1" smtClean="0">
                <a:latin typeface="华文新魏" pitchFamily="2" charset="-122"/>
                <a:ea typeface="华文新魏" pitchFamily="2" charset="-122"/>
              </a:rPr>
              <a:t>＊</a:t>
            </a:r>
            <a:r>
              <a:rPr kumimoji="0" lang="zh-CN" altLang="en-US" sz="2200" b="1" smtClean="0">
                <a:latin typeface="华文新魏" pitchFamily="2" charset="-122"/>
                <a:ea typeface="华文新魏" pitchFamily="2" charset="-122"/>
              </a:rPr>
              <a:t>主导教学策略</a:t>
            </a:r>
            <a:r>
              <a:rPr kumimoji="0" lang="en-US" altLang="zh-CN" sz="2200" b="1" smtClean="0">
                <a:latin typeface="华文新魏" pitchFamily="2" charset="-122"/>
                <a:ea typeface="华文新魏" pitchFamily="2" charset="-122"/>
              </a:rPr>
              <a:t>(</a:t>
            </a:r>
            <a:r>
              <a:rPr kumimoji="0" lang="zh-CN" altLang="en-US" sz="2200" b="1" smtClean="0">
                <a:latin typeface="华文新魏" pitchFamily="2" charset="-122"/>
                <a:ea typeface="华文新魏" pitchFamily="2" charset="-122"/>
              </a:rPr>
              <a:t>如：情境陶冶策略、先行组织者策略等</a:t>
            </a: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、自主学习策略、合作学习策略</a:t>
            </a:r>
          </a:p>
        </p:txBody>
      </p:sp>
      <p:sp>
        <p:nvSpPr>
          <p:cNvPr id="4" name="标题 1"/>
          <p:cNvSpPr txBox="1">
            <a:spLocks/>
          </p:cNvSpPr>
          <p:nvPr/>
        </p:nvSpPr>
        <p:spPr bwMode="auto">
          <a:xfrm>
            <a:off x="468313" y="260350"/>
            <a:ext cx="7199312" cy="561975"/>
          </a:xfrm>
          <a:prstGeom prst="rect">
            <a:avLst/>
          </a:prstGeom>
          <a:noFill/>
          <a:ln>
            <a:noFill/>
          </a:ln>
          <a:effectLst/>
          <a:extLst>
            <a:ext uri="{909E8E84-426E-40DD-AFC4-6F175D3DCCD1}">
              <a14:hiddenFill xmlns:a14="http://schemas.microsoft.com/office/drawing/2010/main">
                <a:solidFill>
                  <a:srgbClr val="B9CDE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algn="ctr"/>
            <a:r>
              <a:rPr lang="zh-CN" altLang="en-US" b="1">
                <a:solidFill>
                  <a:schemeClr val="bg1"/>
                </a:solidFill>
                <a:ea typeface="微软雅黑" pitchFamily="34" charset="-122"/>
              </a:rPr>
              <a:t>二、教育技术考试内容要求</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内容占位符 2"/>
          <p:cNvSpPr>
            <a:spLocks noGrp="1"/>
          </p:cNvSpPr>
          <p:nvPr>
            <p:ph idx="4294967295"/>
          </p:nvPr>
        </p:nvSpPr>
        <p:spPr>
          <a:xfrm>
            <a:off x="323850" y="1412875"/>
            <a:ext cx="8675688" cy="5229225"/>
          </a:xfrm>
        </p:spPr>
        <p:txBody>
          <a:bodyPr/>
          <a:lstStyle/>
          <a:p>
            <a:pPr marL="457200" indent="-457200">
              <a:lnSpc>
                <a:spcPct val="140000"/>
              </a:lnSpc>
              <a:buFontTx/>
              <a:buAutoNum type="arabicPeriod" startAt="9"/>
            </a:pPr>
            <a:r>
              <a:rPr kumimoji="0" lang="zh-CN" altLang="en-US" sz="2200" b="1" smtClean="0">
                <a:latin typeface="华文新魏" pitchFamily="2" charset="-122"/>
                <a:ea typeface="华文新魏" pitchFamily="2" charset="-122"/>
              </a:rPr>
              <a:t>不同教学环境的特点、适用性</a:t>
            </a:r>
            <a:endParaRPr kumimoji="0" lang="en-US" altLang="zh-CN" sz="2200" b="1" smtClean="0">
              <a:latin typeface="华文新魏" pitchFamily="2" charset="-122"/>
              <a:ea typeface="华文新魏" pitchFamily="2" charset="-122"/>
            </a:endParaRPr>
          </a:p>
          <a:p>
            <a:pPr marL="457200" indent="-457200">
              <a:lnSpc>
                <a:spcPct val="120000"/>
              </a:lnSpc>
              <a:spcBef>
                <a:spcPct val="0"/>
              </a:spcBef>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教学环境：多媒体教室、语音教室、网络教室</a:t>
            </a:r>
          </a:p>
          <a:p>
            <a:pPr marL="457200" indent="-457200">
              <a:lnSpc>
                <a:spcPct val="120000"/>
              </a:lnSpc>
              <a:spcBef>
                <a:spcPct val="0"/>
              </a:spcBef>
              <a:buFontTx/>
              <a:buNone/>
            </a:pPr>
            <a:r>
              <a:rPr kumimoji="0" lang="zh-CN" altLang="en-US" sz="2200" b="1" smtClean="0">
                <a:latin typeface="华文新魏" pitchFamily="2" charset="-122"/>
                <a:ea typeface="华文新魏" pitchFamily="2" charset="-122"/>
              </a:rPr>
              <a:t>	    教学组织形式：班级授课、个别化学习、小组合作学习</a:t>
            </a:r>
            <a:endParaRPr kumimoji="0" lang="en-US" altLang="zh-CN" sz="2200" b="1" smtClean="0">
              <a:latin typeface="华文新魏" pitchFamily="2" charset="-122"/>
              <a:ea typeface="华文新魏" pitchFamily="2" charset="-122"/>
            </a:endParaRPr>
          </a:p>
          <a:p>
            <a:pPr marL="457200" indent="-457200">
              <a:lnSpc>
                <a:spcPct val="150000"/>
              </a:lnSpc>
              <a:buFontTx/>
              <a:buNone/>
            </a:pPr>
            <a:r>
              <a:rPr kumimoji="0" lang="zh-CN" altLang="zh-CN" sz="2200" b="1" smtClean="0">
                <a:latin typeface="华文新魏" pitchFamily="2" charset="-122"/>
                <a:ea typeface="华文新魏" pitchFamily="2" charset="-122"/>
              </a:rPr>
              <a:t>1</a:t>
            </a:r>
            <a:r>
              <a:rPr kumimoji="0" lang="en-US" altLang="zh-CN" sz="2200" b="1" smtClean="0">
                <a:latin typeface="华文新魏" pitchFamily="2" charset="-122"/>
                <a:ea typeface="华文新魏" pitchFamily="2" charset="-122"/>
              </a:rPr>
              <a:t>0.</a:t>
            </a:r>
            <a:r>
              <a:rPr kumimoji="0" lang="zh-CN" altLang="en-US" sz="2200" b="1" smtClean="0">
                <a:latin typeface="华文新魏" pitchFamily="2" charset="-122"/>
                <a:ea typeface="华文新魏" pitchFamily="2" charset="-122"/>
              </a:rPr>
              <a:t> 评价</a:t>
            </a:r>
            <a:endParaRPr kumimoji="0" lang="en-US" altLang="zh-CN" sz="2200" b="1" smtClean="0">
              <a:latin typeface="华文新魏" pitchFamily="2" charset="-122"/>
              <a:ea typeface="华文新魏" pitchFamily="2" charset="-122"/>
            </a:endParaRPr>
          </a:p>
          <a:p>
            <a:pPr marL="457200" indent="-457200">
              <a:lnSpc>
                <a:spcPct val="120000"/>
              </a:lnSpc>
              <a:spcBef>
                <a:spcPct val="0"/>
              </a:spcBef>
              <a:buFontTx/>
              <a:buNone/>
            </a:pPr>
            <a:r>
              <a:rPr kumimoji="0" lang="en-US" altLang="zh-CN" sz="2200" b="1" smtClean="0">
                <a:latin typeface="华文新魏" pitchFamily="2" charset="-122"/>
                <a:ea typeface="华文新魏" pitchFamily="2" charset="-122"/>
              </a:rPr>
              <a:t>      1</a:t>
            </a:r>
            <a:r>
              <a:rPr kumimoji="0" lang="zh-CN" altLang="en-US" sz="2200" b="1" smtClean="0">
                <a:latin typeface="华文新魏" pitchFamily="2" charset="-122"/>
                <a:ea typeface="华文新魏" pitchFamily="2" charset="-122"/>
              </a:rPr>
              <a:t>）新课程评价理念的理解，表现性评价、过程性评价、发展性评价、形成性评价、终结结性评价的含义</a:t>
            </a:r>
            <a:endParaRPr kumimoji="0" lang="en-US" altLang="zh-CN" sz="2200" b="1" smtClean="0">
              <a:latin typeface="华文新魏" pitchFamily="2" charset="-122"/>
              <a:ea typeface="华文新魏" pitchFamily="2" charset="-122"/>
            </a:endParaRPr>
          </a:p>
          <a:p>
            <a:pPr marL="457200" indent="-457200">
              <a:lnSpc>
                <a:spcPct val="120000"/>
              </a:lnSpc>
              <a:spcBef>
                <a:spcPct val="0"/>
              </a:spcBef>
              <a:buFontTx/>
              <a:buNone/>
            </a:pPr>
            <a:r>
              <a:rPr kumimoji="0" lang="en-US" altLang="zh-CN" sz="2200" b="1" smtClean="0">
                <a:latin typeface="华文新魏" pitchFamily="2" charset="-122"/>
                <a:ea typeface="华文新魏" pitchFamily="2" charset="-122"/>
              </a:rPr>
              <a:t>      2</a:t>
            </a:r>
            <a:r>
              <a:rPr kumimoji="0" lang="zh-CN" altLang="en-US" sz="2200" b="1" smtClean="0">
                <a:latin typeface="华文新魏" pitchFamily="2" charset="-122"/>
                <a:ea typeface="华文新魏" pitchFamily="2" charset="-122"/>
              </a:rPr>
              <a:t>）评价的方法：作业与测验法、问卷调查法、访谈法、观察法、反思法、档案袋评价</a:t>
            </a:r>
            <a:endParaRPr kumimoji="0" lang="en-US" altLang="zh-CN" sz="2200" b="1" smtClean="0">
              <a:latin typeface="华文新魏" pitchFamily="2" charset="-122"/>
              <a:ea typeface="华文新魏" pitchFamily="2" charset="-122"/>
            </a:endParaRPr>
          </a:p>
          <a:p>
            <a:pPr marL="457200" indent="-457200">
              <a:lnSpc>
                <a:spcPct val="120000"/>
              </a:lnSpc>
              <a:spcBef>
                <a:spcPct val="0"/>
              </a:spcBef>
              <a:buFontTx/>
              <a:buNone/>
            </a:pPr>
            <a:r>
              <a:rPr kumimoji="0" lang="en-US" altLang="zh-CN" sz="2200" b="1" smtClean="0">
                <a:latin typeface="华文新魏" pitchFamily="2" charset="-122"/>
                <a:ea typeface="华文新魏" pitchFamily="2" charset="-122"/>
              </a:rPr>
              <a:t>       3</a:t>
            </a:r>
            <a:r>
              <a:rPr kumimoji="0" lang="zh-CN" altLang="en-US" sz="2200" b="1" smtClean="0">
                <a:latin typeface="华文新魏" pitchFamily="2" charset="-122"/>
                <a:ea typeface="华文新魏" pitchFamily="2" charset="-122"/>
              </a:rPr>
              <a:t>）评价工具（如：量规、调查问卷、档案袋）</a:t>
            </a: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的适用和设计</a:t>
            </a:r>
            <a:endParaRPr kumimoji="0" lang="en-US" altLang="zh-CN" sz="2200" b="1" smtClean="0">
              <a:latin typeface="华文新魏" pitchFamily="2" charset="-122"/>
              <a:ea typeface="华文新魏" pitchFamily="2" charset="-122"/>
            </a:endParaRPr>
          </a:p>
          <a:p>
            <a:pPr marL="457200" indent="-457200">
              <a:lnSpc>
                <a:spcPct val="120000"/>
              </a:lnSpc>
              <a:spcBef>
                <a:spcPts val="600"/>
              </a:spcBef>
              <a:buFontTx/>
              <a:buNone/>
            </a:pPr>
            <a:r>
              <a:rPr kumimoji="0" lang="zh-CN" altLang="zh-CN" sz="2200" b="1" smtClean="0">
                <a:latin typeface="华文新魏" pitchFamily="2" charset="-122"/>
                <a:ea typeface="华文新魏" pitchFamily="2" charset="-122"/>
              </a:rPr>
              <a:t>1</a:t>
            </a:r>
            <a:r>
              <a:rPr kumimoji="0" lang="en-US" altLang="zh-CN" sz="2200" b="1" smtClean="0">
                <a:latin typeface="华文新魏" pitchFamily="2" charset="-122"/>
                <a:ea typeface="华文新魏" pitchFamily="2" charset="-122"/>
              </a:rPr>
              <a:t>1. </a:t>
            </a:r>
            <a:r>
              <a:rPr kumimoji="0" lang="zh-CN" altLang="en-US" sz="2200" b="1" smtClean="0">
                <a:latin typeface="华文新魏" pitchFamily="2" charset="-122"/>
                <a:ea typeface="华文新魏" pitchFamily="2" charset="-122"/>
              </a:rPr>
              <a:t>加涅的学习结果分类（补充）</a:t>
            </a:r>
            <a:endParaRPr kumimoji="0" lang="en-US" altLang="zh-CN" sz="2200" b="1" smtClean="0">
              <a:latin typeface="华文新魏" pitchFamily="2" charset="-122"/>
              <a:ea typeface="华文新魏" pitchFamily="2" charset="-122"/>
            </a:endParaRPr>
          </a:p>
          <a:p>
            <a:pPr marL="457200" indent="-457200">
              <a:lnSpc>
                <a:spcPct val="120000"/>
              </a:lnSpc>
              <a:spcBef>
                <a:spcPct val="0"/>
              </a:spcBef>
              <a:buFontTx/>
              <a:buNone/>
            </a:pPr>
            <a:r>
              <a:rPr kumimoji="0" lang="en-US" altLang="zh-CN" sz="2200" b="1" smtClean="0">
                <a:latin typeface="华文新魏" pitchFamily="2" charset="-122"/>
                <a:ea typeface="华文新魏" pitchFamily="2" charset="-122"/>
              </a:rPr>
              <a:t>       </a:t>
            </a:r>
            <a:r>
              <a:rPr kumimoji="0" lang="zh-CN" altLang="en-US" sz="2200" b="1" smtClean="0">
                <a:latin typeface="华文新魏" pitchFamily="2" charset="-122"/>
                <a:ea typeface="华文新魏" pitchFamily="2" charset="-122"/>
              </a:rPr>
              <a:t>言语信息、智慧技能、认知策略、动作技能、态度</a:t>
            </a:r>
          </a:p>
        </p:txBody>
      </p:sp>
      <p:sp>
        <p:nvSpPr>
          <p:cNvPr id="4" name="标题 1"/>
          <p:cNvSpPr txBox="1">
            <a:spLocks/>
          </p:cNvSpPr>
          <p:nvPr/>
        </p:nvSpPr>
        <p:spPr bwMode="auto">
          <a:xfrm>
            <a:off x="468313" y="260350"/>
            <a:ext cx="7199312" cy="561975"/>
          </a:xfrm>
          <a:prstGeom prst="rect">
            <a:avLst/>
          </a:prstGeom>
          <a:noFill/>
          <a:ln>
            <a:noFill/>
          </a:ln>
          <a:effectLst/>
          <a:extLst>
            <a:ext uri="{909E8E84-426E-40DD-AFC4-6F175D3DCCD1}">
              <a14:hiddenFill xmlns:a14="http://schemas.microsoft.com/office/drawing/2010/main">
                <a:solidFill>
                  <a:srgbClr val="B9CDE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nchor="ctr"/>
          <a:lstStyle/>
          <a:p>
            <a:pPr algn="ctr"/>
            <a:r>
              <a:rPr lang="zh-CN" altLang="en-US" b="1">
                <a:solidFill>
                  <a:schemeClr val="bg1"/>
                </a:solidFill>
                <a:ea typeface="微软雅黑" pitchFamily="34" charset="-122"/>
              </a:rPr>
              <a:t>二、教育技术考试内容要求</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3"/>
          <p:cNvSpPr>
            <a:spLocks noGrp="1"/>
          </p:cNvSpPr>
          <p:nvPr>
            <p:ph type="body" idx="4294967295"/>
          </p:nvPr>
        </p:nvSpPr>
        <p:spPr/>
        <p:txBody>
          <a:bodyPr/>
          <a:lstStyle/>
          <a:p>
            <a:pPr>
              <a:defRPr/>
            </a:pPr>
            <a:endParaRPr kumimoji="0" lang="zh-CN" altLang="en-US" smtClean="0"/>
          </a:p>
        </p:txBody>
      </p:sp>
      <p:pic>
        <p:nvPicPr>
          <p:cNvPr id="19458" name="Picture 4" descr="教学设计"/>
          <p:cNvPicPr>
            <a:picLocks noChangeAspect="1" noChangeArrowheads="1"/>
          </p:cNvPicPr>
          <p:nvPr/>
        </p:nvPicPr>
        <p:blipFill>
          <a:blip r:embed="rId2"/>
          <a:srcRect/>
          <a:stretch>
            <a:fillRect/>
          </a:stretch>
        </p:blipFill>
        <p:spPr bwMode="auto">
          <a:xfrm>
            <a:off x="0" y="1341438"/>
            <a:ext cx="9144000" cy="4794250"/>
          </a:xfrm>
          <a:prstGeom prst="rect">
            <a:avLst/>
          </a:prstGeom>
          <a:noFill/>
          <a:ln w="9525">
            <a:noFill/>
            <a:miter lim="800000"/>
            <a:headEnd/>
            <a:tailEnd/>
          </a:ln>
        </p:spPr>
      </p:pic>
      <p:sp>
        <p:nvSpPr>
          <p:cNvPr id="306181" name="Text Box 5"/>
          <p:cNvSpPr txBox="1">
            <a:spLocks noChangeArrowheads="1"/>
          </p:cNvSpPr>
          <p:nvPr/>
        </p:nvSpPr>
        <p:spPr bwMode="auto">
          <a:xfrm>
            <a:off x="1476375" y="188913"/>
            <a:ext cx="6337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zh-CN" altLang="en-US" b="1">
                <a:solidFill>
                  <a:schemeClr val="bg1"/>
                </a:solidFill>
                <a:ea typeface="楷体_GB2312" pitchFamily="49" charset="-122"/>
              </a:rPr>
              <a:t>重点考查点梳理</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上海Nordri专业商务幻灯演示设计">
  <a:themeElements>
    <a:clrScheme name="上海Nordri专业商务幻灯演示设计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上海Nordri专业商务幻灯演示设计">
      <a:majorFont>
        <a:latin typeface="Arial"/>
        <a:ea typeface="黑体"/>
        <a:cs typeface="黑体"/>
      </a:majorFont>
      <a:minorFont>
        <a:latin typeface="Arial"/>
        <a:ea typeface="黑体"/>
        <a:cs typeface="黑体"/>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a:ln>
              <a:noFill/>
            </a:ln>
            <a:solidFill>
              <a:schemeClr val="tx1"/>
            </a:solidFill>
            <a:effectLst/>
            <a:latin typeface="Arial" charset="0"/>
            <a:ea typeface="宋体" charset="0"/>
            <a:cs typeface="宋体"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a:ln>
              <a:noFill/>
            </a:ln>
            <a:solidFill>
              <a:schemeClr val="tx1"/>
            </a:solidFill>
            <a:effectLst/>
            <a:latin typeface="Arial" charset="0"/>
            <a:ea typeface="宋体" charset="0"/>
            <a:cs typeface="宋体" charset="0"/>
          </a:defRPr>
        </a:defPPr>
      </a:lstStyle>
    </a:lnDef>
  </a:objectDefaults>
  <a:extraClrSchemeLst>
    <a:extraClrScheme>
      <a:clrScheme name="上海Nordri专业商务幻灯演示设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上海Nordri专业商务幻灯演示设计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上海Nordri专业商务幻灯演示设计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上海Nordri专业商务幻灯演示设计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上海Nordri专业商务幻灯演示设计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上海Nordri专业商务幻灯演示设计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上海Nordri专业商务幻灯演示设计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上海Nordri专业商务幻灯演示设计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上海Nordri专业商务幻灯演示设计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上海Nordri专业商务幻灯演示设计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上海Nordri专业商务幻灯演示设计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上海Nordri专业商务幻灯演示设计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上海Nordri专业商务幻灯演示设计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rdriDesign">
  <a:themeElements>
    <a:clrScheme name="Nordri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99"/>
      </a:hlink>
      <a:folHlink>
        <a:srgbClr val="3366CC"/>
      </a:folHlink>
    </a:clrScheme>
    <a:fontScheme name="NordriDesign">
      <a:majorFont>
        <a:latin typeface="Arial"/>
        <a:ea typeface="宋体"/>
        <a:cs typeface="宋体"/>
      </a:majorFont>
      <a:minorFont>
        <a:latin typeface="Arial"/>
        <a:ea typeface="宋体"/>
        <a:cs typeface="宋体"/>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a:ln>
              <a:noFill/>
            </a:ln>
            <a:solidFill>
              <a:schemeClr val="tx1"/>
            </a:solidFill>
            <a:effectLst/>
            <a:latin typeface="Arial" charset="0"/>
            <a:ea typeface="宋体" charset="0"/>
            <a:cs typeface="宋体"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a:ln>
              <a:noFill/>
            </a:ln>
            <a:solidFill>
              <a:schemeClr val="tx1"/>
            </a:solidFill>
            <a:effectLst/>
            <a:latin typeface="Arial" charset="0"/>
            <a:ea typeface="宋体" charset="0"/>
            <a:cs typeface="宋体" charset="0"/>
          </a:defRPr>
        </a:defPPr>
      </a:lstStyle>
    </a:lnDef>
  </a:objectDefaults>
  <a:extraClrSchemeLst>
    <a:extraClrScheme>
      <a:clrScheme name="Nordri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99"/>
        </a:hlink>
        <a:folHlink>
          <a:srgbClr val="3366CC"/>
        </a:folHlink>
      </a:clrScheme>
      <a:clrMap bg1="lt1" tx1="dk1" bg2="lt2" tx2="dk2" accent1="accent1" accent2="accent2" accent3="accent3" accent4="accent4" accent5="accent5" accent6="accent6" hlink="hlink" folHlink="folHlink"/>
    </a:extraClrScheme>
    <a:extraClrScheme>
      <a:clrScheme name="NordriDesign 2">
        <a:dk1>
          <a:srgbClr val="000000"/>
        </a:dk1>
        <a:lt1>
          <a:srgbClr val="FFFFFF"/>
        </a:lt1>
        <a:dk2>
          <a:srgbClr val="000000"/>
        </a:dk2>
        <a:lt2>
          <a:srgbClr val="808080"/>
        </a:lt2>
        <a:accent1>
          <a:srgbClr val="2A62BC"/>
        </a:accent1>
        <a:accent2>
          <a:srgbClr val="22458A"/>
        </a:accent2>
        <a:accent3>
          <a:srgbClr val="FFFFFF"/>
        </a:accent3>
        <a:accent4>
          <a:srgbClr val="000000"/>
        </a:accent4>
        <a:accent5>
          <a:srgbClr val="ACB7DA"/>
        </a:accent5>
        <a:accent6>
          <a:srgbClr val="1E3E7D"/>
        </a:accent6>
        <a:hlink>
          <a:srgbClr val="000000"/>
        </a:hlink>
        <a:folHlink>
          <a:srgbClr val="5F5F5F"/>
        </a:folHlink>
      </a:clrScheme>
      <a:clrMap bg1="lt1" tx1="dk1" bg2="lt2" tx2="dk2" accent1="accent1" accent2="accent2" accent3="accent3" accent4="accent4" accent5="accent5" accent6="accent6" hlink="hlink" folHlink="folHlink"/>
    </a:extraClrScheme>
    <a:extraClrScheme>
      <a:clrScheme name="NordriDesign 3">
        <a:dk1>
          <a:srgbClr val="000000"/>
        </a:dk1>
        <a:lt1>
          <a:srgbClr val="FFFFFF"/>
        </a:lt1>
        <a:dk2>
          <a:srgbClr val="000000"/>
        </a:dk2>
        <a:lt2>
          <a:srgbClr val="808080"/>
        </a:lt2>
        <a:accent1>
          <a:srgbClr val="3366CC"/>
        </a:accent1>
        <a:accent2>
          <a:srgbClr val="003366"/>
        </a:accent2>
        <a:accent3>
          <a:srgbClr val="FFFFFF"/>
        </a:accent3>
        <a:accent4>
          <a:srgbClr val="000000"/>
        </a:accent4>
        <a:accent5>
          <a:srgbClr val="ADB8E2"/>
        </a:accent5>
        <a:accent6>
          <a:srgbClr val="002D5C"/>
        </a:accent6>
        <a:hlink>
          <a:srgbClr val="003366"/>
        </a:hlink>
        <a:folHlink>
          <a:srgbClr val="0066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3056</TotalTime>
  <Words>2554</Words>
  <Application>Microsoft Office PowerPoint</Application>
  <PresentationFormat>全屏显示(4:3)</PresentationFormat>
  <Paragraphs>255</Paragraphs>
  <Slides>30</Slides>
  <Notes>8</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30</vt:i4>
      </vt:variant>
    </vt:vector>
  </HeadingPairs>
  <TitlesOfParts>
    <vt:vector size="33" baseType="lpstr">
      <vt:lpstr>上海Nordri专业商务幻灯演示设计</vt:lpstr>
      <vt:lpstr>NordriDesign</vt:lpstr>
      <vt:lpstr>MS_ClipArt_Gallery.2</vt:lpstr>
      <vt:lpstr>教育技术水平考试 复习指导</vt:lpstr>
      <vt:lpstr>辅导内容</vt:lpstr>
      <vt:lpstr>PowerPoint 演示文稿</vt:lpstr>
      <vt:lpstr>二、教育技术考试内容要求</vt:lpstr>
      <vt:lpstr>PowerPoint 演示文稿</vt:lpstr>
      <vt:lpstr>PowerPoint 演示文稿</vt:lpstr>
      <vt:lpstr>PowerPoint 演示文稿</vt:lpstr>
      <vt:lpstr>PowerPoint 演示文稿</vt:lpstr>
      <vt:lpstr>PowerPoint 演示文稿</vt:lpstr>
      <vt:lpstr>PowerPoint 演示文稿</vt:lpstr>
      <vt:lpstr>三、技术考查要点</vt:lpstr>
      <vt:lpstr>三、技术考查要点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五、备考方法</vt:lpstr>
      <vt:lpstr>2.考前准备</vt:lpstr>
      <vt:lpstr>3. 案例准备</vt:lpstr>
      <vt:lpstr>3.案例准备</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NordriDesign</dc:creator>
  <cp:keywords>ppt幻灯设计/ppt模板设计</cp:keywords>
  <dc:description>nordridesign.com</dc:description>
  <cp:lastModifiedBy>x</cp:lastModifiedBy>
  <cp:revision>183</cp:revision>
  <dcterms:created xsi:type="dcterms:W3CDTF">2007-10-21T01:27:31Z</dcterms:created>
  <dcterms:modified xsi:type="dcterms:W3CDTF">2015-10-18T03:04:16Z</dcterms:modified>
  <cp:category/>
</cp:coreProperties>
</file>